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heme/theme2.xml" ContentType="application/vnd.openxmlformats-officedocument.them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1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2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3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7" r:id="rId2"/>
    <p:sldId id="258" r:id="rId3"/>
    <p:sldId id="271" r:id="rId4"/>
    <p:sldId id="337" r:id="rId5"/>
    <p:sldId id="302" r:id="rId6"/>
    <p:sldId id="309" r:id="rId7"/>
    <p:sldId id="298" r:id="rId8"/>
    <p:sldId id="310" r:id="rId9"/>
    <p:sldId id="299" r:id="rId10"/>
    <p:sldId id="313" r:id="rId11"/>
    <p:sldId id="336" r:id="rId12"/>
    <p:sldId id="259" r:id="rId13"/>
    <p:sldId id="420" r:id="rId14"/>
    <p:sldId id="278" r:id="rId15"/>
    <p:sldId id="311" r:id="rId16"/>
    <p:sldId id="419" r:id="rId17"/>
    <p:sldId id="418" r:id="rId18"/>
    <p:sldId id="431" r:id="rId19"/>
    <p:sldId id="312" r:id="rId20"/>
    <p:sldId id="348" r:id="rId21"/>
    <p:sldId id="340" r:id="rId22"/>
    <p:sldId id="351" r:id="rId23"/>
    <p:sldId id="314" r:id="rId24"/>
    <p:sldId id="269" r:id="rId25"/>
    <p:sldId id="432" r:id="rId26"/>
    <p:sldId id="281" r:id="rId27"/>
    <p:sldId id="288" r:id="rId28"/>
    <p:sldId id="344" r:id="rId29"/>
    <p:sldId id="345" r:id="rId30"/>
  </p:sldIdLst>
  <p:sldSz cx="9144000" cy="5715000" type="screen16x1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75">
          <p15:clr>
            <a:srgbClr val="A4A3A4"/>
          </p15:clr>
        </p15:guide>
        <p15:guide id="2" pos="29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0" clrIdx="0"/>
  <p:cmAuthor id="2" name="lenovo" initials="l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0" d="100"/>
          <a:sy n="80" d="100"/>
        </p:scale>
        <p:origin x="948" y="52"/>
      </p:cViewPr>
      <p:guideLst>
        <p:guide orient="horz" pos="1775"/>
        <p:guide pos="290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3BF4C-8E42-4AFC-9A75-799E517A9495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375C7-63CD-43D9-9C21-E622FECD9B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52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788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634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169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6.xml"/><Relationship Id="rId7" Type="http://schemas.openxmlformats.org/officeDocument/2006/relationships/image" Target="../media/image1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8.xml"/><Relationship Id="rId10" Type="http://schemas.openxmlformats.org/officeDocument/2006/relationships/image" Target="../media/image4.png"/><Relationship Id="rId4" Type="http://schemas.openxmlformats.org/officeDocument/2006/relationships/tags" Target="../tags/tag67.xml"/><Relationship Id="rId9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762000"/>
            <a:ext cx="7349400" cy="21420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000" b="1" i="0" spc="300" baseline="0"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967000"/>
            <a:ext cx="7349400" cy="12270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000" u="none" strike="noStrike" kern="1200" cap="none" spc="200" normalizeH="0" baseline="0">
                <a:uFillTx/>
              </a:defRPr>
            </a:lvl1pPr>
            <a:lvl2pPr marL="381000" indent="0" algn="ctr">
              <a:buNone/>
              <a:defRPr sz="1665"/>
            </a:lvl2pPr>
            <a:lvl3pPr marL="762000" indent="0" algn="ctr">
              <a:buNone/>
              <a:defRPr sz="1500"/>
            </a:lvl3pPr>
            <a:lvl4pPr marL="1143000" indent="0" algn="ctr">
              <a:buNone/>
              <a:defRPr sz="1335"/>
            </a:lvl4pPr>
            <a:lvl5pPr marL="1524000" indent="0" algn="ctr">
              <a:buNone/>
              <a:defRPr sz="1335"/>
            </a:lvl5pPr>
            <a:lvl6pPr marL="1905000" indent="0" algn="ctr">
              <a:buNone/>
              <a:defRPr sz="1335"/>
            </a:lvl6pPr>
            <a:lvl7pPr marL="2286000" indent="0" algn="ctr">
              <a:buNone/>
              <a:defRPr sz="1335"/>
            </a:lvl7pPr>
            <a:lvl8pPr marL="2667000" indent="0" algn="ctr">
              <a:buNone/>
              <a:defRPr sz="1335"/>
            </a:lvl8pPr>
            <a:lvl9pPr marL="3048000" indent="0" algn="ctr">
              <a:buNone/>
              <a:defRPr sz="1335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645000"/>
            <a:ext cx="8229600" cy="4569000"/>
          </a:xfrm>
        </p:spPr>
        <p:txBody>
          <a:bodyPr/>
          <a:lstStyle>
            <a:lvl1pPr marL="190500" indent="-19050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2070000"/>
            <a:ext cx="7349400" cy="8490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000" b="1" i="0" u="none" strike="noStrike" kern="1200" cap="none" spc="300" normalizeH="0" baseline="0" noProof="1">
                <a:effectLst/>
                <a:uFillTx/>
                <a:latin typeface="Arial" panose="020B0604020202020204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967000"/>
            <a:ext cx="7349400" cy="3930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000" spc="200" baseline="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讲内容&amp;金句">
    <p:bg>
      <p:bgPr>
        <a:solidFill>
          <a:srgbClr val="FF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36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" t="-1" b="909"/>
          <a:stretch>
            <a:fillRect/>
          </a:stretch>
        </p:blipFill>
        <p:spPr bwMode="auto">
          <a:xfrm>
            <a:off x="0" y="5138208"/>
            <a:ext cx="9144000" cy="57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32" descr="图片包含 轮廓&#10;&#10;已生成高可信度的说明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65785" cy="12012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9"/>
          <p:cNvGrpSpPr/>
          <p:nvPr userDrawn="1">
            <p:custDataLst>
              <p:tags r:id="rId3"/>
            </p:custDataLst>
          </p:nvPr>
        </p:nvGrpSpPr>
        <p:grpSpPr>
          <a:xfrm>
            <a:off x="8081486" y="42863"/>
            <a:ext cx="1062514" cy="394229"/>
            <a:chOff x="0" y="0"/>
            <a:chExt cx="1135203" cy="341359"/>
          </a:xfrm>
        </p:grpSpPr>
        <p:pic>
          <p:nvPicPr>
            <p:cNvPr id="7" name="image3.png"/>
            <p:cNvPicPr/>
            <p:nvPr>
              <p:custDataLst>
                <p:tags r:id="rId4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81542" y="0"/>
              <a:ext cx="490406" cy="1774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" name="image4.png"/>
            <p:cNvPicPr/>
            <p:nvPr>
              <p:custDataLst>
                <p:tags r:id="rId5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0" y="187459"/>
              <a:ext cx="1135204" cy="1539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/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49300" y="152136"/>
            <a:ext cx="7280275" cy="51461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Verdana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Verdana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DBEDBCC-0BD6-4A07-B0F8-D8F271CFC09E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blipFill rotWithShape="1">
          <a:blip r:embed="rId2"/>
          <a:tile tx="0" ty="0" sx="100000" sy="100000" flip="none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984706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507000"/>
            <a:ext cx="8226900" cy="5880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242000"/>
            <a:ext cx="8226900" cy="39660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kumimoji="0" lang="zh-CN" altLang="en-US" sz="15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5pPr>
            <a:lvl6pPr marL="1905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3207000"/>
            <a:ext cx="5826600" cy="6390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665" b="1" i="0" u="none" strike="noStrike" kern="1200" cap="none" spc="300" normalizeH="0" baseline="0"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846000"/>
            <a:ext cx="5826600" cy="7230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5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/>
            </a:lvl2pPr>
            <a:lvl3pPr marL="762000" indent="0">
              <a:buNone/>
              <a:defRPr sz="1500"/>
            </a:lvl3pPr>
            <a:lvl4pPr marL="1143000" indent="0">
              <a:buNone/>
              <a:defRPr sz="1335"/>
            </a:lvl4pPr>
            <a:lvl5pPr marL="1524000" indent="0">
              <a:buNone/>
              <a:defRPr sz="1335"/>
            </a:lvl5pPr>
            <a:lvl6pPr marL="1905000" indent="0">
              <a:buNone/>
              <a:defRPr sz="1335"/>
            </a:lvl6pPr>
            <a:lvl7pPr marL="2286000" indent="0">
              <a:buNone/>
              <a:defRPr sz="1335"/>
            </a:lvl7pPr>
            <a:lvl8pPr marL="2667000" indent="0">
              <a:buNone/>
              <a:defRPr sz="1335"/>
            </a:lvl8pPr>
            <a:lvl9pPr marL="3048000" indent="0">
              <a:buNone/>
              <a:defRPr sz="1335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507000"/>
            <a:ext cx="8226900" cy="5880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251000"/>
            <a:ext cx="3882600" cy="39570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251000"/>
            <a:ext cx="3882600" cy="3957000"/>
          </a:xfrm>
        </p:spPr>
        <p:txBody>
          <a:bodyPr lIns="90000" tIns="46800" rIns="90000" bIns="46800">
            <a:normAutofit/>
          </a:bodyPr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600"/>
              </a:spcAft>
              <a:defRPr sz="1335" u="none" strike="noStrike" kern="1200" cap="none" spc="150" normalizeH="0" baseline="0">
                <a:latin typeface="Arial" panose="020B0604020202020204" pitchFamily="34" charset="0"/>
                <a:ea typeface="微软雅黑" pitchFamily="34" charset="-122"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</a:tabLst>
              <a:defRPr sz="1335" u="none" strike="noStrike" kern="1200" cap="none" spc="150" normalizeH="0" baseline="0">
                <a:latin typeface="Arial" panose="020B0604020202020204" pitchFamily="34" charset="0"/>
                <a:ea typeface="微软雅黑" pitchFamily="34" charset="-122"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sz="1335" u="none" strike="noStrike" kern="1200" cap="none" spc="150" normalizeH="0" baseline="0">
                <a:latin typeface="Arial" panose="020B0604020202020204" pitchFamily="34" charset="0"/>
                <a:ea typeface="微软雅黑" pitchFamily="34" charset="-122"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sz="1165" u="none" strike="noStrike" kern="1200" cap="none" spc="150" normalizeH="0" baseline="0">
                <a:latin typeface="Arial" panose="020B0604020202020204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165" u="none" strike="noStrike" kern="1200" cap="none" spc="150" normalizeH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507000"/>
            <a:ext cx="8226900" cy="5880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191000"/>
            <a:ext cx="4006800" cy="318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665" b="1" u="none" strike="noStrike" kern="1200" cap="none" spc="200" normalizeH="0" baseline="0">
                <a:uFillTx/>
                <a:latin typeface="Arial" panose="020B0604020202020204" pitchFamily="34" charset="0"/>
                <a:ea typeface="微软雅黑" pitchFamily="34" charset="-122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545000"/>
            <a:ext cx="4006800" cy="36630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184774"/>
            <a:ext cx="4006800" cy="318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1665" b="1" i="0" u="none" strike="noStrike" kern="1200" cap="none" spc="20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545000"/>
            <a:ext cx="4006800" cy="36630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507000"/>
            <a:ext cx="8226900" cy="5880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296000"/>
            <a:ext cx="3924808" cy="3840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296000"/>
            <a:ext cx="3920400" cy="3840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ea"/>
              </a:defRPr>
            </a:lvl1pPr>
            <a:lvl2pPr marL="3810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762000"/>
            <a:ext cx="783000" cy="41910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335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762000"/>
            <a:ext cx="6876900" cy="4191000"/>
          </a:xfrm>
        </p:spPr>
        <p:txBody>
          <a:bodyPr vert="eaVert" lIns="46800" tIns="46800" rIns="46800" bIns="46800"/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456300" y="507000"/>
            <a:ext cx="8226900" cy="5880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456300" y="1242000"/>
            <a:ext cx="8226900" cy="3966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459000" y="5262000"/>
            <a:ext cx="2025000" cy="26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3087000" y="5262000"/>
            <a:ext cx="2970000" cy="26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6658200" y="5262000"/>
            <a:ext cx="2025000" cy="26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762000" rtl="0" eaLnBrk="1" fontAlgn="auto" latinLnBrk="0" hangingPunct="1">
        <a:lnSpc>
          <a:spcPct val="100000"/>
        </a:lnSpc>
        <a:spcBef>
          <a:spcPct val="0"/>
        </a:spcBef>
        <a:buNone/>
        <a:defRPr sz="30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itchFamily="34" charset="-122"/>
          <a:cs typeface="+mj-cs"/>
        </a:defRPr>
      </a:lvl1pPr>
    </p:titleStyle>
    <p:bodyStyle>
      <a:lvl1pPr marL="190500" indent="-190500" algn="l" defTabSz="7620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5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itchFamily="34" charset="-122"/>
          <a:cs typeface="+mn-cs"/>
        </a:defRPr>
      </a:lvl1pPr>
      <a:lvl2pPr marL="571500" indent="-190500" algn="l" defTabSz="7620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341120" algn="l"/>
        </a:tabLst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itchFamily="34" charset="-122"/>
          <a:cs typeface="+mn-cs"/>
        </a:defRPr>
      </a:lvl2pPr>
      <a:lvl3pPr marL="952500" indent="-190500" algn="l" defTabSz="7620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itchFamily="34" charset="-122"/>
          <a:cs typeface="+mn-cs"/>
        </a:defRPr>
      </a:lvl3pPr>
      <a:lvl4pPr marL="1333500" indent="-190500" algn="l" defTabSz="7620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itchFamily="34" charset="-122"/>
          <a:cs typeface="+mn-cs"/>
        </a:defRPr>
      </a:lvl4pPr>
      <a:lvl5pPr marL="1714500" indent="-190500" algn="l" defTabSz="7620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itchFamily="34" charset="-122"/>
          <a:cs typeface="+mn-cs"/>
        </a:defRPr>
      </a:lvl5pPr>
      <a:lvl6pPr marL="2095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4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5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7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8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5" Type="http://schemas.openxmlformats.org/officeDocument/2006/relationships/image" Target="../media/image14.wmf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68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163.xml"/><Relationship Id="rId7" Type="http://schemas.openxmlformats.org/officeDocument/2006/relationships/tags" Target="../tags/tag167.xml"/><Relationship Id="rId12" Type="http://schemas.openxmlformats.org/officeDocument/2006/relationships/tags" Target="../tags/tag172.xml"/><Relationship Id="rId2" Type="http://schemas.openxmlformats.org/officeDocument/2006/relationships/tags" Target="../tags/tag162.xml"/><Relationship Id="rId16" Type="http://schemas.openxmlformats.org/officeDocument/2006/relationships/image" Target="../media/image16.png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1" Type="http://schemas.openxmlformats.org/officeDocument/2006/relationships/tags" Target="../tags/tag171.xml"/><Relationship Id="rId5" Type="http://schemas.openxmlformats.org/officeDocument/2006/relationships/tags" Target="../tags/tag165.xml"/><Relationship Id="rId15" Type="http://schemas.openxmlformats.org/officeDocument/2006/relationships/image" Target="../media/image15.jpeg"/><Relationship Id="rId10" Type="http://schemas.openxmlformats.org/officeDocument/2006/relationships/tags" Target="../tags/tag170.xml"/><Relationship Id="rId4" Type="http://schemas.openxmlformats.org/officeDocument/2006/relationships/tags" Target="../tags/tag164.xml"/><Relationship Id="rId9" Type="http://schemas.openxmlformats.org/officeDocument/2006/relationships/tags" Target="../tags/tag169.xml"/><Relationship Id="rId14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176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10" Type="http://schemas.openxmlformats.org/officeDocument/2006/relationships/image" Target="../media/image18.png"/><Relationship Id="rId4" Type="http://schemas.openxmlformats.org/officeDocument/2006/relationships/tags" Target="../tags/tag185.xml"/><Relationship Id="rId9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190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tags" Target="../tags/tag204.xml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12" Type="http://schemas.openxmlformats.org/officeDocument/2006/relationships/tags" Target="../tags/tag203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tags" Target="../tags/tag202.xml"/><Relationship Id="rId5" Type="http://schemas.openxmlformats.org/officeDocument/2006/relationships/tags" Target="../tags/tag196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201.xml"/><Relationship Id="rId4" Type="http://schemas.openxmlformats.org/officeDocument/2006/relationships/tags" Target="../tags/tag195.xml"/><Relationship Id="rId9" Type="http://schemas.openxmlformats.org/officeDocument/2006/relationships/tags" Target="../tags/tag200.xml"/><Relationship Id="rId14" Type="http://schemas.openxmlformats.org/officeDocument/2006/relationships/tags" Target="../tags/tag20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0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5" Type="http://schemas.openxmlformats.org/officeDocument/2006/relationships/image" Target="../media/image20.jpeg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23.xml"/><Relationship Id="rId13" Type="http://schemas.openxmlformats.org/officeDocument/2006/relationships/tags" Target="../tags/tag228.xml"/><Relationship Id="rId3" Type="http://schemas.openxmlformats.org/officeDocument/2006/relationships/tags" Target="../tags/tag218.xml"/><Relationship Id="rId7" Type="http://schemas.openxmlformats.org/officeDocument/2006/relationships/tags" Target="../tags/tag222.xml"/><Relationship Id="rId12" Type="http://schemas.openxmlformats.org/officeDocument/2006/relationships/tags" Target="../tags/tag227.xml"/><Relationship Id="rId2" Type="http://schemas.openxmlformats.org/officeDocument/2006/relationships/tags" Target="../tags/tag217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16.xml"/><Relationship Id="rId6" Type="http://schemas.openxmlformats.org/officeDocument/2006/relationships/tags" Target="../tags/tag221.xml"/><Relationship Id="rId11" Type="http://schemas.openxmlformats.org/officeDocument/2006/relationships/tags" Target="../tags/tag226.xml"/><Relationship Id="rId5" Type="http://schemas.openxmlformats.org/officeDocument/2006/relationships/tags" Target="../tags/tag220.xml"/><Relationship Id="rId15" Type="http://schemas.openxmlformats.org/officeDocument/2006/relationships/tags" Target="../tags/tag230.xml"/><Relationship Id="rId10" Type="http://schemas.openxmlformats.org/officeDocument/2006/relationships/tags" Target="../tags/tag225.xml"/><Relationship Id="rId4" Type="http://schemas.openxmlformats.org/officeDocument/2006/relationships/tags" Target="../tags/tag219.xml"/><Relationship Id="rId9" Type="http://schemas.openxmlformats.org/officeDocument/2006/relationships/tags" Target="../tags/tag224.xml"/><Relationship Id="rId14" Type="http://schemas.openxmlformats.org/officeDocument/2006/relationships/tags" Target="../tags/tag2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38.xml"/><Relationship Id="rId13" Type="http://schemas.openxmlformats.org/officeDocument/2006/relationships/tags" Target="../tags/tag243.xml"/><Relationship Id="rId3" Type="http://schemas.openxmlformats.org/officeDocument/2006/relationships/tags" Target="../tags/tag233.xml"/><Relationship Id="rId7" Type="http://schemas.openxmlformats.org/officeDocument/2006/relationships/tags" Target="../tags/tag237.xml"/><Relationship Id="rId12" Type="http://schemas.openxmlformats.org/officeDocument/2006/relationships/tags" Target="../tags/tag242.xml"/><Relationship Id="rId2" Type="http://schemas.openxmlformats.org/officeDocument/2006/relationships/tags" Target="../tags/tag232.xml"/><Relationship Id="rId16" Type="http://schemas.openxmlformats.org/officeDocument/2006/relationships/image" Target="../media/image21.png"/><Relationship Id="rId1" Type="http://schemas.openxmlformats.org/officeDocument/2006/relationships/tags" Target="../tags/tag231.xml"/><Relationship Id="rId6" Type="http://schemas.openxmlformats.org/officeDocument/2006/relationships/tags" Target="../tags/tag236.xml"/><Relationship Id="rId11" Type="http://schemas.openxmlformats.org/officeDocument/2006/relationships/tags" Target="../tags/tag241.xml"/><Relationship Id="rId5" Type="http://schemas.openxmlformats.org/officeDocument/2006/relationships/tags" Target="../tags/tag235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240.xml"/><Relationship Id="rId4" Type="http://schemas.openxmlformats.org/officeDocument/2006/relationships/tags" Target="../tags/tag234.xml"/><Relationship Id="rId9" Type="http://schemas.openxmlformats.org/officeDocument/2006/relationships/tags" Target="../tags/tag239.xml"/><Relationship Id="rId14" Type="http://schemas.openxmlformats.org/officeDocument/2006/relationships/tags" Target="../tags/tag24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5" Type="http://schemas.openxmlformats.org/officeDocument/2006/relationships/image" Target="../media/image22.jpeg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tags" Target="../tags/tag25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4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6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6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72.xml"/><Relationship Id="rId13" Type="http://schemas.openxmlformats.org/officeDocument/2006/relationships/oleObject" Target="../embeddings/oleObject2.bin"/><Relationship Id="rId18" Type="http://schemas.openxmlformats.org/officeDocument/2006/relationships/image" Target="../media/image27.wmf"/><Relationship Id="rId3" Type="http://schemas.openxmlformats.org/officeDocument/2006/relationships/tags" Target="../tags/tag267.xml"/><Relationship Id="rId21" Type="http://schemas.openxmlformats.org/officeDocument/2006/relationships/image" Target="../media/image29.png"/><Relationship Id="rId7" Type="http://schemas.openxmlformats.org/officeDocument/2006/relationships/tags" Target="../tags/tag271.xml"/><Relationship Id="rId12" Type="http://schemas.openxmlformats.org/officeDocument/2006/relationships/slideLayout" Target="../slideLayouts/slideLayout7.xml"/><Relationship Id="rId17" Type="http://schemas.openxmlformats.org/officeDocument/2006/relationships/oleObject" Target="../embeddings/oleObject4.bin"/><Relationship Id="rId2" Type="http://schemas.openxmlformats.org/officeDocument/2006/relationships/tags" Target="../tags/tag266.xml"/><Relationship Id="rId16" Type="http://schemas.openxmlformats.org/officeDocument/2006/relationships/image" Target="../media/image26.wmf"/><Relationship Id="rId20" Type="http://schemas.openxmlformats.org/officeDocument/2006/relationships/image" Target="../media/image28.wmf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11" Type="http://schemas.openxmlformats.org/officeDocument/2006/relationships/tags" Target="../tags/tag275.xml"/><Relationship Id="rId5" Type="http://schemas.openxmlformats.org/officeDocument/2006/relationships/tags" Target="../tags/tag269.xml"/><Relationship Id="rId15" Type="http://schemas.openxmlformats.org/officeDocument/2006/relationships/oleObject" Target="../embeddings/oleObject3.bin"/><Relationship Id="rId10" Type="http://schemas.openxmlformats.org/officeDocument/2006/relationships/tags" Target="../tags/tag274.xml"/><Relationship Id="rId19" Type="http://schemas.openxmlformats.org/officeDocument/2006/relationships/oleObject" Target="../embeddings/oleObject5.bin"/><Relationship Id="rId4" Type="http://schemas.openxmlformats.org/officeDocument/2006/relationships/tags" Target="../tags/tag268.xml"/><Relationship Id="rId9" Type="http://schemas.openxmlformats.org/officeDocument/2006/relationships/tags" Target="../tags/tag273.xml"/><Relationship Id="rId14" Type="http://schemas.openxmlformats.org/officeDocument/2006/relationships/image" Target="../media/image2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10" Type="http://schemas.openxmlformats.org/officeDocument/2006/relationships/image" Target="../media/image7.png"/><Relationship Id="rId4" Type="http://schemas.openxmlformats.org/officeDocument/2006/relationships/tags" Target="../tags/tag81.xml"/><Relationship Id="rId9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image" Target="../media/image8.jpe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7" Type="http://schemas.openxmlformats.org/officeDocument/2006/relationships/image" Target="../media/image10.png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3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106.xml"/><Relationship Id="rId18" Type="http://schemas.openxmlformats.org/officeDocument/2006/relationships/tags" Target="../tags/tag111.xml"/><Relationship Id="rId26" Type="http://schemas.openxmlformats.org/officeDocument/2006/relationships/tags" Target="../tags/tag119.xml"/><Relationship Id="rId39" Type="http://schemas.openxmlformats.org/officeDocument/2006/relationships/image" Target="../media/image11.png"/><Relationship Id="rId21" Type="http://schemas.openxmlformats.org/officeDocument/2006/relationships/tags" Target="../tags/tag114.xml"/><Relationship Id="rId34" Type="http://schemas.openxmlformats.org/officeDocument/2006/relationships/tags" Target="../tags/tag127.xml"/><Relationship Id="rId7" Type="http://schemas.openxmlformats.org/officeDocument/2006/relationships/tags" Target="../tags/tag100.xml"/><Relationship Id="rId12" Type="http://schemas.openxmlformats.org/officeDocument/2006/relationships/tags" Target="../tags/tag105.xml"/><Relationship Id="rId17" Type="http://schemas.openxmlformats.org/officeDocument/2006/relationships/tags" Target="../tags/tag110.xml"/><Relationship Id="rId25" Type="http://schemas.openxmlformats.org/officeDocument/2006/relationships/tags" Target="../tags/tag118.xml"/><Relationship Id="rId33" Type="http://schemas.openxmlformats.org/officeDocument/2006/relationships/tags" Target="../tags/tag126.xml"/><Relationship Id="rId38" Type="http://schemas.openxmlformats.org/officeDocument/2006/relationships/slideLayout" Target="../slideLayouts/slideLayout1.xml"/><Relationship Id="rId2" Type="http://schemas.openxmlformats.org/officeDocument/2006/relationships/tags" Target="../tags/tag95.xml"/><Relationship Id="rId16" Type="http://schemas.openxmlformats.org/officeDocument/2006/relationships/tags" Target="../tags/tag109.xml"/><Relationship Id="rId20" Type="http://schemas.openxmlformats.org/officeDocument/2006/relationships/tags" Target="../tags/tag113.xml"/><Relationship Id="rId29" Type="http://schemas.openxmlformats.org/officeDocument/2006/relationships/tags" Target="../tags/tag122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tags" Target="../tags/tag104.xml"/><Relationship Id="rId24" Type="http://schemas.openxmlformats.org/officeDocument/2006/relationships/tags" Target="../tags/tag117.xml"/><Relationship Id="rId32" Type="http://schemas.openxmlformats.org/officeDocument/2006/relationships/tags" Target="../tags/tag125.xml"/><Relationship Id="rId37" Type="http://schemas.openxmlformats.org/officeDocument/2006/relationships/tags" Target="../tags/tag130.xml"/><Relationship Id="rId5" Type="http://schemas.openxmlformats.org/officeDocument/2006/relationships/tags" Target="../tags/tag98.xml"/><Relationship Id="rId15" Type="http://schemas.openxmlformats.org/officeDocument/2006/relationships/tags" Target="../tags/tag108.xml"/><Relationship Id="rId23" Type="http://schemas.openxmlformats.org/officeDocument/2006/relationships/tags" Target="../tags/tag116.xml"/><Relationship Id="rId28" Type="http://schemas.openxmlformats.org/officeDocument/2006/relationships/tags" Target="../tags/tag121.xml"/><Relationship Id="rId36" Type="http://schemas.openxmlformats.org/officeDocument/2006/relationships/tags" Target="../tags/tag129.xml"/><Relationship Id="rId10" Type="http://schemas.openxmlformats.org/officeDocument/2006/relationships/tags" Target="../tags/tag103.xml"/><Relationship Id="rId19" Type="http://schemas.openxmlformats.org/officeDocument/2006/relationships/tags" Target="../tags/tag112.xml"/><Relationship Id="rId31" Type="http://schemas.openxmlformats.org/officeDocument/2006/relationships/tags" Target="../tags/tag124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tags" Target="../tags/tag107.xml"/><Relationship Id="rId22" Type="http://schemas.openxmlformats.org/officeDocument/2006/relationships/tags" Target="../tags/tag115.xml"/><Relationship Id="rId27" Type="http://schemas.openxmlformats.org/officeDocument/2006/relationships/tags" Target="../tags/tag120.xml"/><Relationship Id="rId30" Type="http://schemas.openxmlformats.org/officeDocument/2006/relationships/tags" Target="../tags/tag123.xml"/><Relationship Id="rId35" Type="http://schemas.openxmlformats.org/officeDocument/2006/relationships/tags" Target="../tags/tag128.xml"/><Relationship Id="rId8" Type="http://schemas.openxmlformats.org/officeDocument/2006/relationships/tags" Target="../tags/tag101.xml"/><Relationship Id="rId3" Type="http://schemas.openxmlformats.org/officeDocument/2006/relationships/tags" Target="../tags/tag9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131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13" Type="http://schemas.openxmlformats.org/officeDocument/2006/relationships/tags" Target="../tags/tag145.xml"/><Relationship Id="rId18" Type="http://schemas.openxmlformats.org/officeDocument/2006/relationships/tags" Target="../tags/tag150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135.xml"/><Relationship Id="rId21" Type="http://schemas.openxmlformats.org/officeDocument/2006/relationships/tags" Target="../tags/tag153.xml"/><Relationship Id="rId7" Type="http://schemas.openxmlformats.org/officeDocument/2006/relationships/tags" Target="../tags/tag139.xml"/><Relationship Id="rId12" Type="http://schemas.openxmlformats.org/officeDocument/2006/relationships/tags" Target="../tags/tag144.xml"/><Relationship Id="rId17" Type="http://schemas.openxmlformats.org/officeDocument/2006/relationships/tags" Target="../tags/tag149.xml"/><Relationship Id="rId25" Type="http://schemas.openxmlformats.org/officeDocument/2006/relationships/tags" Target="../tags/tag157.xml"/><Relationship Id="rId2" Type="http://schemas.openxmlformats.org/officeDocument/2006/relationships/tags" Target="../tags/tag134.xml"/><Relationship Id="rId16" Type="http://schemas.openxmlformats.org/officeDocument/2006/relationships/tags" Target="../tags/tag148.xml"/><Relationship Id="rId20" Type="http://schemas.openxmlformats.org/officeDocument/2006/relationships/tags" Target="../tags/tag152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tags" Target="../tags/tag143.xml"/><Relationship Id="rId24" Type="http://schemas.openxmlformats.org/officeDocument/2006/relationships/tags" Target="../tags/tag156.xml"/><Relationship Id="rId5" Type="http://schemas.openxmlformats.org/officeDocument/2006/relationships/tags" Target="../tags/tag137.xml"/><Relationship Id="rId15" Type="http://schemas.openxmlformats.org/officeDocument/2006/relationships/tags" Target="../tags/tag147.xml"/><Relationship Id="rId23" Type="http://schemas.openxmlformats.org/officeDocument/2006/relationships/tags" Target="../tags/tag155.xml"/><Relationship Id="rId28" Type="http://schemas.openxmlformats.org/officeDocument/2006/relationships/image" Target="../media/image13.wmf"/><Relationship Id="rId10" Type="http://schemas.openxmlformats.org/officeDocument/2006/relationships/tags" Target="../tags/tag142.xml"/><Relationship Id="rId19" Type="http://schemas.openxmlformats.org/officeDocument/2006/relationships/tags" Target="../tags/tag151.xml"/><Relationship Id="rId4" Type="http://schemas.openxmlformats.org/officeDocument/2006/relationships/tags" Target="../tags/tag136.xml"/><Relationship Id="rId9" Type="http://schemas.openxmlformats.org/officeDocument/2006/relationships/tags" Target="../tags/tag141.xml"/><Relationship Id="rId14" Type="http://schemas.openxmlformats.org/officeDocument/2006/relationships/tags" Target="../tags/tag146.xml"/><Relationship Id="rId22" Type="http://schemas.openxmlformats.org/officeDocument/2006/relationships/tags" Target="../tags/tag154.xml"/><Relationship Id="rId27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732915" y="1565910"/>
            <a:ext cx="5328920" cy="70675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</a:rPr>
              <a:t>第二节  氮及其化合物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732915" y="2752090"/>
            <a:ext cx="573976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第</a:t>
            </a:r>
            <a:r>
              <a:rPr lang="en-US" altLang="zh-CN" sz="3600" b="1">
                <a:solidFill>
                  <a:schemeClr val="bg1"/>
                </a:solidFill>
              </a:rPr>
              <a:t>1</a:t>
            </a:r>
            <a:r>
              <a:rPr lang="zh-CN" altLang="en-US" sz="3600" b="1">
                <a:solidFill>
                  <a:schemeClr val="bg1"/>
                </a:solidFill>
              </a:rPr>
              <a:t>课时   氮和氮的氧化物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121"/>
          <p:cNvSpPr txBox="1"/>
          <p:nvPr>
            <p:custDataLst>
              <p:tags r:id="rId1"/>
            </p:custDataLst>
          </p:nvPr>
        </p:nvSpPr>
        <p:spPr>
          <a:xfrm>
            <a:off x="222159" y="220436"/>
            <a:ext cx="23552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氮的固定</a:t>
            </a:r>
          </a:p>
        </p:txBody>
      </p:sp>
      <p:sp>
        <p:nvSpPr>
          <p:cNvPr id="5123" name="文本框 5122"/>
          <p:cNvSpPr txBox="1"/>
          <p:nvPr>
            <p:custDataLst>
              <p:tags r:id="rId2"/>
            </p:custDataLst>
          </p:nvPr>
        </p:nvSpPr>
        <p:spPr>
          <a:xfrm>
            <a:off x="836930" y="989965"/>
            <a:ext cx="7576820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9570" tIns="34784" rIns="69570" bIns="34784" anchor="t">
            <a:spAutoFit/>
          </a:bodyPr>
          <a:lstStyle/>
          <a:p>
            <a:pPr algn="just" defTabSz="835025"/>
            <a:r>
              <a:rPr lang="zh-CN" altLang="en-US" sz="2800" b="1">
                <a:solidFill>
                  <a:srgbClr val="990099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将</a:t>
            </a:r>
            <a:r>
              <a:rPr lang="zh-CN" altLang="en-US" sz="2800" b="1" u="sng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游离态的氮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转变为</a:t>
            </a:r>
            <a:r>
              <a:rPr lang="zh-CN" altLang="en-US" sz="2800" b="1" u="sng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氮的化合物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叫做氮的固定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24D898C5-5E20-4835-A587-189F939E31FB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925" y="1853551"/>
            <a:ext cx="8713504" cy="367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1"/>
      <p:bldP spid="51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280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22944" y="388105"/>
            <a:ext cx="2059043" cy="58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(1)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 物理性质</a:t>
            </a:r>
          </a:p>
        </p:txBody>
      </p:sp>
      <p:graphicFrame>
        <p:nvGraphicFramePr>
          <p:cNvPr id="1612933" name="Group 13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46197916"/>
              </p:ext>
            </p:extLst>
          </p:nvPr>
        </p:nvGraphicFramePr>
        <p:xfrm>
          <a:off x="1243966" y="1018223"/>
          <a:ext cx="6178391" cy="1724502"/>
        </p:xfrm>
        <a:graphic>
          <a:graphicData uri="http://schemas.openxmlformats.org/drawingml/2006/table">
            <a:tbl>
              <a:tblPr>
                <a:effectLst/>
                <a:tableStyleId>{5940675A-B579-460E-94D1-54222C63F5DA}</a:tableStyleId>
              </a:tblPr>
              <a:tblGrid>
                <a:gridCol w="892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0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4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25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15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68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19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物质</a:t>
                      </a:r>
                    </a:p>
                  </a:txBody>
                  <a:tcPr marL="61739" marR="61739" marT="30869" marB="30869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颜色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状态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气味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毒性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水溶性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5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NO</a:t>
                      </a:r>
                    </a:p>
                  </a:txBody>
                  <a:tcPr marL="61739" marR="61739" marT="30869" marB="30869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_____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气体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_____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有毒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溶于水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19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NO</a:t>
                      </a:r>
                      <a:r>
                        <a:rPr kumimoji="0" lang="en-US" altLang="zh-CN" sz="2100" b="1" i="0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2</a:t>
                      </a:r>
                      <a:endParaRPr kumimoji="0" lang="en-US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1739" marR="61739" marT="30869" marB="30869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_______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气体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______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有毒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</a:t>
                      </a:r>
                      <a:r>
                        <a:rPr kumimoji="0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溶于水</a:t>
                      </a:r>
                    </a:p>
                  </a:txBody>
                  <a:tcPr marL="61739" marR="61739" marT="30869" marB="3086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12927" name="Text Box 12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74031" y="1358926"/>
            <a:ext cx="848913" cy="51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无色</a:t>
            </a:r>
          </a:p>
        </p:txBody>
      </p:sp>
      <p:sp>
        <p:nvSpPr>
          <p:cNvPr id="1612928" name="Text Box 12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27310" y="1358926"/>
            <a:ext cx="848913" cy="51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无味</a:t>
            </a:r>
          </a:p>
        </p:txBody>
      </p:sp>
      <p:sp>
        <p:nvSpPr>
          <p:cNvPr id="1612929" name="Text Box 12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76951" y="1359049"/>
            <a:ext cx="518636" cy="51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不</a:t>
            </a:r>
          </a:p>
        </p:txBody>
      </p:sp>
      <p:sp>
        <p:nvSpPr>
          <p:cNvPr id="1612930" name="Text Box 13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73959" y="2023670"/>
            <a:ext cx="1183334" cy="51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红棕色</a:t>
            </a:r>
          </a:p>
        </p:txBody>
      </p:sp>
      <p:sp>
        <p:nvSpPr>
          <p:cNvPr id="1612931" name="Text Box 13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102950" y="2022454"/>
            <a:ext cx="1183334" cy="51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刺激性</a:t>
            </a:r>
          </a:p>
        </p:txBody>
      </p:sp>
      <p:sp>
        <p:nvSpPr>
          <p:cNvPr id="1612932" name="Text Box 13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105313" y="2022454"/>
            <a:ext cx="518780" cy="51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07AA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D3F4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AF5FC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易</a:t>
            </a:r>
          </a:p>
        </p:txBody>
      </p:sp>
      <p:pic>
        <p:nvPicPr>
          <p:cNvPr id="17" name="Picture 4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3951" y="3168320"/>
            <a:ext cx="904037" cy="1526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3816" y="3168968"/>
            <a:ext cx="939165" cy="1525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FE9B9BD3-49BA-4CF3-AFEB-62C608D597D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1514" y="42285"/>
            <a:ext cx="284543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氮的氧化物</a:t>
            </a:r>
            <a:endParaRPr lang="en-US" altLang="zh-CN" sz="36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2927" grpId="0"/>
      <p:bldP spid="1612928" grpId="0"/>
      <p:bldP spid="1612929" grpId="0"/>
      <p:bldP spid="1612930" grpId="0"/>
      <p:bldP spid="1612931" grpId="0"/>
      <p:bldP spid="16129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013075" y="106045"/>
            <a:ext cx="311785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pic>
        <p:nvPicPr>
          <p:cNvPr id="5" name="一氧化氮与氧气反应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370" y="751205"/>
            <a:ext cx="7804785" cy="39249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891155" y="89535"/>
            <a:ext cx="279844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760345" y="1088390"/>
            <a:ext cx="3228340" cy="58356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2NO+O</a:t>
            </a:r>
            <a:r>
              <a:rPr lang="en-US" altLang="zh-CN" sz="3200" b="1" baseline="-25000"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=2NO</a:t>
            </a:r>
            <a:r>
              <a:rPr lang="en-US" altLang="zh-CN" sz="3200" b="1" baseline="-25000">
                <a:latin typeface="华文中宋" panose="02010600040101010101" charset="-122"/>
                <a:ea typeface="华文中宋" panose="02010600040101010101" charset="-122"/>
              </a:rPr>
              <a:t>2</a:t>
            </a: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263650" y="1943100"/>
            <a:ext cx="6433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1.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判断反应中的氧化剂和还原剂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355090" y="3068320"/>
            <a:ext cx="6433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2.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如何判断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NO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的存在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2"/>
      <p:bldP spid="5" grpId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600450" y="76200"/>
            <a:ext cx="253873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02285" y="982345"/>
            <a:ext cx="5375275" cy="375031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239520" y="2307590"/>
            <a:ext cx="1016000" cy="378460"/>
          </a:xfrm>
          <a:prstGeom prst="rect">
            <a:avLst/>
          </a:prstGeom>
          <a:solidFill>
            <a:srgbClr val="FF0000">
              <a:alpha val="0"/>
            </a:srgb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623060" y="2743200"/>
            <a:ext cx="1016000" cy="378460"/>
          </a:xfrm>
          <a:prstGeom prst="rect">
            <a:avLst/>
          </a:prstGeom>
          <a:solidFill>
            <a:srgbClr val="FF0000">
              <a:alpha val="0"/>
            </a:srgb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950335" y="2743200"/>
            <a:ext cx="1016000" cy="378460"/>
          </a:xfrm>
          <a:prstGeom prst="rect">
            <a:avLst/>
          </a:prstGeom>
          <a:solidFill>
            <a:srgbClr val="FF0000">
              <a:alpha val="0"/>
            </a:srgb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2927" name="Text Box 12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39800" y="2225675"/>
            <a:ext cx="1315720" cy="46037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无现象</a:t>
            </a:r>
          </a:p>
        </p:txBody>
      </p:sp>
      <p:sp>
        <p:nvSpPr>
          <p:cNvPr id="10" name="Text Box 12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02285" y="3121660"/>
            <a:ext cx="3098165" cy="460375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无色气体变为红棕色</a:t>
            </a:r>
          </a:p>
        </p:txBody>
      </p:sp>
      <p:sp>
        <p:nvSpPr>
          <p:cNvPr id="11" name="Text Box 12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685790" y="2743200"/>
            <a:ext cx="2111375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气柱体积减小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12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2" animBg="1"/>
      <p:bldP spid="7" grpId="4" animBg="1"/>
      <p:bldP spid="1612927" grpId="6" animBg="1"/>
      <p:bldP spid="10" grpId="7" animBg="1"/>
      <p:bldP spid="11" grpId="8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013075" y="106045"/>
            <a:ext cx="311785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pic>
        <p:nvPicPr>
          <p:cNvPr id="4" name="二氧化氮与水反应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4825" y="831850"/>
            <a:ext cx="8134350" cy="457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88465" y="3735070"/>
            <a:ext cx="76771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从原料的利用，减少污染物的方面考虑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891155" y="89535"/>
            <a:ext cx="279844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grpSp>
        <p:nvGrpSpPr>
          <p:cNvPr id="9236" name="Group 20"/>
          <p:cNvGrpSpPr/>
          <p:nvPr>
            <p:custDataLst>
              <p:tags r:id="rId3"/>
            </p:custDataLst>
          </p:nvPr>
        </p:nvGrpSpPr>
        <p:grpSpPr>
          <a:xfrm>
            <a:off x="2198926" y="1039495"/>
            <a:ext cx="4820455" cy="544116"/>
            <a:chOff x="0" y="0"/>
            <a:chExt cx="3728" cy="457"/>
          </a:xfrm>
          <a:solidFill>
            <a:schemeClr val="bg2"/>
          </a:solidFill>
        </p:grpSpPr>
        <p:sp>
          <p:nvSpPr>
            <p:cNvPr id="13" name="Text Box 21"/>
            <p:cNvSpPr/>
            <p:nvPr>
              <p:custDataLst>
                <p:tags r:id="rId10"/>
              </p:custDataLst>
            </p:nvPr>
          </p:nvSpPr>
          <p:spPr>
            <a:xfrm>
              <a:off x="0" y="0"/>
              <a:ext cx="1573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3NO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2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＋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H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2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O</a:t>
              </a:r>
            </a:p>
          </p:txBody>
        </p:sp>
        <p:grpSp>
          <p:nvGrpSpPr>
            <p:cNvPr id="8203" name="Group 22"/>
            <p:cNvGrpSpPr/>
            <p:nvPr>
              <p:custDataLst>
                <p:tags r:id="rId11"/>
              </p:custDataLst>
            </p:nvPr>
          </p:nvGrpSpPr>
          <p:grpSpPr>
            <a:xfrm>
              <a:off x="1432" y="192"/>
              <a:ext cx="528" cy="48"/>
              <a:chOff x="0" y="0"/>
              <a:chExt cx="528" cy="48"/>
            </a:xfrm>
            <a:grpFill/>
          </p:grpSpPr>
          <p:sp>
            <p:nvSpPr>
              <p:cNvPr id="8205" name="Line 23"/>
              <p:cNvSpPr/>
              <p:nvPr>
                <p:custDataLst>
                  <p:tags r:id="rId13"/>
                </p:custDataLst>
              </p:nvPr>
            </p:nvSpPr>
            <p:spPr>
              <a:xfrm>
                <a:off x="0" y="0"/>
                <a:ext cx="528" cy="1"/>
              </a:xfrm>
              <a:prstGeom prst="lin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206" name="Line 24"/>
              <p:cNvSpPr/>
              <p:nvPr>
                <p:custDataLst>
                  <p:tags r:id="rId14"/>
                </p:custDataLst>
              </p:nvPr>
            </p:nvSpPr>
            <p:spPr>
              <a:xfrm>
                <a:off x="0" y="48"/>
                <a:ext cx="528" cy="1"/>
              </a:xfrm>
              <a:prstGeom prst="line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8204" name="Text Box 25"/>
            <p:cNvSpPr/>
            <p:nvPr>
              <p:custDataLst>
                <p:tags r:id="rId12"/>
              </p:custDataLst>
            </p:nvPr>
          </p:nvSpPr>
          <p:spPr>
            <a:xfrm>
              <a:off x="2046" y="19"/>
              <a:ext cx="1682" cy="438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2HNO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3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＋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NO</a:t>
              </a:r>
            </a:p>
          </p:txBody>
        </p:sp>
      </p:grp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891030" y="1772920"/>
            <a:ext cx="6433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1.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判断反应中的氧化剂和还原剂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891030" y="2500630"/>
            <a:ext cx="64338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2.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若利用此反应制备硝酸会带来什么问题？</a:t>
            </a:r>
          </a:p>
        </p:txBody>
      </p:sp>
      <p:sp>
        <p:nvSpPr>
          <p:cNvPr id="14" name="Text Box 12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82290" y="4585970"/>
            <a:ext cx="130937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NO</a:t>
            </a:r>
          </a:p>
        </p:txBody>
      </p:sp>
      <p:sp>
        <p:nvSpPr>
          <p:cNvPr id="15" name="右箭头 14"/>
          <p:cNvSpPr/>
          <p:nvPr>
            <p:custDataLst>
              <p:tags r:id="rId7"/>
            </p:custDataLst>
          </p:nvPr>
        </p:nvSpPr>
        <p:spPr>
          <a:xfrm>
            <a:off x="4185285" y="4774565"/>
            <a:ext cx="922655" cy="2101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12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277485" y="4618355"/>
            <a:ext cx="130937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HNO</a:t>
            </a:r>
            <a:r>
              <a:rPr lang="en-US" altLang="zh-CN" baseline="-25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3</a:t>
            </a:r>
          </a:p>
        </p:txBody>
      </p:sp>
      <p:sp>
        <p:nvSpPr>
          <p:cNvPr id="17" name="Text Box 12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917315" y="4318635"/>
            <a:ext cx="130937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O</a:t>
            </a:r>
            <a:r>
              <a:rPr lang="en-US" altLang="zh-CN" baseline="-250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2"/>
      <p:bldP spid="11" grpId="0"/>
      <p:bldP spid="3" grpId="1"/>
      <p:bldP spid="14" grpId="4"/>
      <p:bldP spid="15" grpId="5" animBg="1"/>
      <p:bldP spid="16" grpId="7"/>
      <p:bldP spid="17" grpId="8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4850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0524" y="1398270"/>
            <a:ext cx="8383429" cy="2658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在一定条件下，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与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</a:t>
            </a:r>
            <a:r>
              <a:rPr lang="en-US" altLang="zh-CN" sz="2400" b="1" baseline="-30000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可以相互转化。</a:t>
            </a: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反应的化学方程式为</a:t>
            </a:r>
            <a:endParaRPr lang="zh-CN" altLang="pt-BR" sz="24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zh-CN" altLang="pt-BR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①</a:t>
            </a:r>
            <a:r>
              <a:rPr lang="pt-BR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NO→NO</a:t>
            </a:r>
            <a:r>
              <a:rPr lang="pt-BR" altLang="zh-CN" sz="2400" b="1" baseline="-30000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2</a:t>
            </a:r>
            <a:r>
              <a:rPr lang="pt-BR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: _____________________;</a:t>
            </a:r>
          </a:p>
          <a:p>
            <a:pPr>
              <a:lnSpc>
                <a:spcPct val="180000"/>
              </a:lnSpc>
            </a:pPr>
            <a:r>
              <a:rPr lang="pt-BR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②NO</a:t>
            </a:r>
            <a:r>
              <a:rPr lang="pt-BR" altLang="zh-CN" sz="2400" b="1" baseline="-30000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2</a:t>
            </a:r>
            <a:r>
              <a:rPr lang="pt-BR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→NO: __________________________(</a:t>
            </a:r>
            <a:r>
              <a:rPr lang="zh-CN" altLang="pt-BR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工业制取硝酸</a:t>
            </a:r>
            <a:r>
              <a:rPr lang="pt-BR" altLang="zh-CN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)</a:t>
            </a:r>
            <a:r>
              <a:rPr lang="zh-CN" altLang="pt-BR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Times New Roman" panose="02020503050405090304" pitchFamily="18" charset="0"/>
              <a:ea typeface="微软雅黑" pitchFamily="34" charset="-122"/>
              <a:cs typeface="Times New Roman" panose="02020503050405090304" pitchFamily="18" charset="0"/>
            </a:endParaRPr>
          </a:p>
        </p:txBody>
      </p:sp>
      <p:sp>
        <p:nvSpPr>
          <p:cNvPr id="1614851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29871" y="2945424"/>
            <a:ext cx="26467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r>
              <a:rPr lang="pt-BR" altLang="zh-CN" sz="2400" b="1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2NO+O</a:t>
            </a:r>
            <a:r>
              <a:rPr lang="pt-BR" altLang="zh-CN" sz="2400" b="1" baseline="-3000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</a:t>
            </a:r>
            <a:r>
              <a:rPr lang="en-US" altLang="zh-CN" sz="2400" b="1" kern="100" spc="-45">
                <a:solidFill>
                  <a:srgbClr val="FF0000"/>
                </a:solidFill>
                <a:latin typeface="Times New Roman" panose="02020503050405090304" pitchFamily="18" charset="0"/>
                <a:cs typeface="Times New Roman" panose="02020503050405090304" pitchFamily="18" charset="0"/>
              </a:rPr>
              <a:t>==</a:t>
            </a:r>
            <a:r>
              <a:rPr lang="en-US" altLang="zh-CN" sz="2400" b="1" kern="100">
                <a:solidFill>
                  <a:srgbClr val="FF0000"/>
                </a:solidFill>
                <a:latin typeface="Times New Roman" panose="02020503050405090304" pitchFamily="18" charset="0"/>
                <a:cs typeface="Times New Roman" panose="02020503050405090304" pitchFamily="18" charset="0"/>
              </a:rPr>
              <a:t>=</a:t>
            </a:r>
            <a:r>
              <a:rPr lang="pt-BR" altLang="zh-CN" sz="2400" b="1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2NO</a:t>
            </a:r>
            <a:r>
              <a:rPr lang="pt-BR" altLang="zh-CN" sz="2400" b="1" baseline="-3000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</a:t>
            </a:r>
            <a:endParaRPr lang="en-US" altLang="zh-CN" sz="2400" b="1" baseline="-3000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614852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118091" y="3501025"/>
            <a:ext cx="42173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 anchorCtr="1">
            <a:spAutoFit/>
          </a:bodyPr>
          <a:lstStyle/>
          <a:p>
            <a:r>
              <a:rPr lang="pt-BR" altLang="zh-CN" sz="2400" b="1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3NO</a:t>
            </a:r>
            <a:r>
              <a:rPr lang="pt-BR" altLang="zh-CN" sz="2400" b="1" baseline="-30000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</a:t>
            </a:r>
            <a:r>
              <a:rPr lang="pt-BR" altLang="zh-CN" sz="2400" b="1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+H</a:t>
            </a:r>
            <a:r>
              <a:rPr lang="pt-BR" altLang="zh-CN" sz="2400" b="1" baseline="-30000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</a:t>
            </a:r>
            <a:r>
              <a:rPr lang="pt-BR" altLang="zh-CN" sz="2400" b="1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O</a:t>
            </a:r>
            <a:r>
              <a:rPr lang="en-US" altLang="zh-CN" sz="2400" b="1" kern="100" spc="-45" dirty="0">
                <a:solidFill>
                  <a:srgbClr val="FF0000"/>
                </a:solidFill>
                <a:latin typeface="Times New Roman" panose="02020503050405090304" pitchFamily="18" charset="0"/>
                <a:cs typeface="Times New Roman" panose="02020503050405090304" pitchFamily="18" charset="0"/>
              </a:rPr>
              <a:t>==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503050405090304" pitchFamily="18" charset="0"/>
                <a:cs typeface="Times New Roman" panose="02020503050405090304" pitchFamily="18" charset="0"/>
              </a:rPr>
              <a:t>=</a:t>
            </a:r>
            <a:r>
              <a:rPr lang="pt-BR" altLang="zh-CN" sz="2400" b="1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2HNO</a:t>
            </a:r>
            <a:r>
              <a:rPr lang="pt-BR" altLang="zh-CN" sz="2400" b="1" baseline="-30000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3</a:t>
            </a:r>
            <a:r>
              <a:rPr lang="pt-BR" altLang="zh-CN" sz="2400" b="1" dirty="0">
                <a:solidFill>
                  <a:srgbClr val="FF0000"/>
                </a:solidFill>
                <a:latin typeface="Times New Roman" panose="02020503050405090304" pitchFamily="18" charset="0"/>
                <a:ea typeface="宋体" panose="02010600030101010101" pitchFamily="2" charset="-122"/>
                <a:cs typeface="Times New Roman" panose="02020503050405090304" pitchFamily="18" charset="0"/>
              </a:rPr>
              <a:t>+NO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4851" grpId="0"/>
      <p:bldP spid="16148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19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69708" y="972502"/>
            <a:ext cx="475345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pt-BR" altLang="zh-CN" sz="21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</a:t>
            </a:r>
            <a:r>
              <a:rPr lang="zh-CN" altLang="pt-BR" sz="21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和</a:t>
            </a:r>
            <a:r>
              <a:rPr lang="pt-BR" altLang="zh-CN" sz="21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</a:t>
            </a:r>
            <a:r>
              <a:rPr lang="pt-BR" altLang="zh-CN" sz="2100" b="1" baseline="-30000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2</a:t>
            </a:r>
            <a:r>
              <a:rPr lang="zh-CN" altLang="pt-BR" sz="21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分别采用什么方法收集？</a:t>
            </a:r>
            <a:endParaRPr lang="zh-CN" altLang="pt-BR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082040" y="1590675"/>
            <a:ext cx="9173528" cy="1004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             </a:t>
            </a:r>
            <a:r>
              <a:rPr lang="zh-CN" altLang="pt-BR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常温下</a:t>
            </a:r>
            <a:r>
              <a:rPr lang="pt-BR" altLang="zh-CN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</a:t>
            </a:r>
            <a:r>
              <a:rPr lang="zh-CN" altLang="pt-BR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能与</a:t>
            </a:r>
            <a:r>
              <a:rPr lang="pt-BR" altLang="zh-CN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O</a:t>
            </a:r>
            <a:r>
              <a:rPr lang="pt-BR" altLang="zh-CN" sz="2100" b="1" baseline="-3000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2</a:t>
            </a:r>
            <a:r>
              <a:rPr lang="zh-CN" altLang="pt-BR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反应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，</a:t>
            </a:r>
            <a:r>
              <a:rPr lang="zh-CN" altLang="pt-BR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只能用排水法收集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pt-BR" altLang="zh-CN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             NO</a:t>
            </a:r>
            <a:r>
              <a:rPr lang="pt-BR" altLang="zh-CN" sz="2100" b="1" baseline="-3000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2</a:t>
            </a:r>
            <a:r>
              <a:rPr lang="zh-CN" altLang="pt-BR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能与水反应生成</a:t>
            </a:r>
            <a:r>
              <a:rPr lang="pt-BR" altLang="zh-CN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NO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，</a:t>
            </a:r>
            <a:r>
              <a:rPr lang="zh-CN" altLang="pt-BR" sz="2100" b="1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故只能用排空气法收集。</a:t>
            </a:r>
            <a:endParaRPr lang="zh-CN" altLang="en-US" sz="2100" b="1">
              <a:solidFill>
                <a:srgbClr val="000000"/>
              </a:solidFill>
              <a:latin typeface="Times New Roman" panose="02020503050405090304" pitchFamily="18" charset="0"/>
              <a:ea typeface="微软雅黑" pitchFamily="34" charset="-122"/>
              <a:cs typeface="Times New Roman" panose="02020503050405090304" pitchFamily="18" charset="0"/>
            </a:endParaRPr>
          </a:p>
        </p:txBody>
      </p:sp>
      <p:pic>
        <p:nvPicPr>
          <p:cNvPr id="6" name="图片 5" descr="u=986909925,3854581031&amp;fm=26&amp;gp=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29528" y="239554"/>
            <a:ext cx="1499235" cy="112442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4194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91155" y="89535"/>
            <a:ext cx="279844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13765" y="2083435"/>
            <a:ext cx="87376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N</a:t>
            </a:r>
            <a:r>
              <a:rPr lang="en-US" altLang="zh-CN" sz="3600" b="1" baseline="-250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" name="左箭头 30"/>
          <p:cNvSpPr/>
          <p:nvPr>
            <p:custDataLst>
              <p:tags r:id="rId3"/>
            </p:custDataLst>
          </p:nvPr>
        </p:nvSpPr>
        <p:spPr>
          <a:xfrm rot="10800000">
            <a:off x="1876425" y="2288540"/>
            <a:ext cx="794385" cy="21018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753360" y="2070735"/>
            <a:ext cx="87376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NO</a:t>
            </a:r>
            <a:endParaRPr lang="en-US" altLang="zh-CN" sz="3600" b="1" baseline="-25000">
              <a:solidFill>
                <a:schemeClr val="bg1"/>
              </a:solidFill>
            </a:endParaRPr>
          </a:p>
        </p:txBody>
      </p:sp>
      <p:sp>
        <p:nvSpPr>
          <p:cNvPr id="6" name="左箭头 5"/>
          <p:cNvSpPr/>
          <p:nvPr>
            <p:custDataLst>
              <p:tags r:id="rId5"/>
            </p:custDataLst>
          </p:nvPr>
        </p:nvSpPr>
        <p:spPr>
          <a:xfrm rot="10800000">
            <a:off x="3716655" y="2214880"/>
            <a:ext cx="794385" cy="21018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511040" y="2070735"/>
            <a:ext cx="106235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NO</a:t>
            </a:r>
            <a:r>
              <a:rPr lang="en-US" altLang="zh-CN" sz="3600" b="1" baseline="-250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左箭头 7"/>
          <p:cNvSpPr/>
          <p:nvPr>
            <p:custDataLst>
              <p:tags r:id="rId7"/>
            </p:custDataLst>
          </p:nvPr>
        </p:nvSpPr>
        <p:spPr>
          <a:xfrm rot="10800000">
            <a:off x="5830570" y="2214880"/>
            <a:ext cx="794385" cy="21018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5689600" y="1468755"/>
            <a:ext cx="1050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</a:rPr>
              <a:t>H</a:t>
            </a:r>
            <a:r>
              <a:rPr lang="en-US" altLang="zh-CN" sz="3200" b="1" baseline="-25000">
                <a:solidFill>
                  <a:schemeClr val="tx1"/>
                </a:solidFill>
              </a:rPr>
              <a:t>2</a:t>
            </a:r>
            <a:r>
              <a:rPr lang="en-US" altLang="zh-CN" sz="3200" b="1">
                <a:solidFill>
                  <a:schemeClr val="tx1"/>
                </a:solidFill>
              </a:rPr>
              <a:t>O</a:t>
            </a:r>
            <a:endParaRPr lang="en-US" altLang="zh-CN" sz="3200" b="1" baseline="-2500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776085" y="1997075"/>
            <a:ext cx="146304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HNO</a:t>
            </a:r>
            <a:r>
              <a:rPr lang="en-US" altLang="zh-CN" sz="3600" b="1" baseline="-250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1722755" y="1468755"/>
            <a:ext cx="1102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</a:rPr>
              <a:t>放电</a:t>
            </a: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3716655" y="1499870"/>
            <a:ext cx="1102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</a:rPr>
              <a:t>O</a:t>
            </a:r>
            <a:r>
              <a:rPr lang="en-US" altLang="zh-CN" sz="3200" b="1" baseline="-25000">
                <a:solidFill>
                  <a:schemeClr val="tx1"/>
                </a:solidFill>
              </a:rPr>
              <a:t>2</a:t>
            </a:r>
          </a:p>
        </p:txBody>
      </p:sp>
      <p:grpSp>
        <p:nvGrpSpPr>
          <p:cNvPr id="21" name="组合 20"/>
          <p:cNvGrpSpPr/>
          <p:nvPr>
            <p:custDataLst>
              <p:tags r:id="rId12"/>
            </p:custDataLst>
          </p:nvPr>
        </p:nvGrpSpPr>
        <p:grpSpPr>
          <a:xfrm>
            <a:off x="3142615" y="995680"/>
            <a:ext cx="3070860" cy="914400"/>
            <a:chOff x="4949" y="1568"/>
            <a:chExt cx="4836" cy="1440"/>
          </a:xfrm>
        </p:grpSpPr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 flipH="1">
              <a:off x="9665" y="1600"/>
              <a:ext cx="120" cy="1192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>
              <p:custDataLst>
                <p:tags r:id="rId14"/>
              </p:custDataLst>
            </p:nvPr>
          </p:nvSpPr>
          <p:spPr>
            <a:xfrm>
              <a:off x="4949" y="1568"/>
              <a:ext cx="4724" cy="156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下箭头 19"/>
            <p:cNvSpPr/>
            <p:nvPr>
              <p:custDataLst>
                <p:tags r:id="rId15"/>
              </p:custDataLst>
            </p:nvPr>
          </p:nvSpPr>
          <p:spPr>
            <a:xfrm>
              <a:off x="4949" y="1724"/>
              <a:ext cx="223" cy="1284"/>
            </a:xfrm>
            <a:prstGeom prst="downArrow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7" animBg="1"/>
      <p:bldP spid="31" grpId="0" animBg="1"/>
      <p:bldP spid="5" grpId="8" animBg="1"/>
      <p:bldP spid="6" grpId="2" animBg="1"/>
      <p:bldP spid="7" grpId="9" animBg="1"/>
      <p:bldP spid="8" grpId="4" animBg="1"/>
      <p:bldP spid="9" grpId="10"/>
      <p:bldP spid="10" grpId="11" animBg="1"/>
      <p:bldP spid="11" grpId="6"/>
      <p:bldP spid="12" grpId="1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氮气">
            <a:hlinkClick r:id="" action="ppaction://media"/>
          </p:cNvPr>
          <p:cNvPicPr/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4825" y="287655"/>
            <a:ext cx="8216265" cy="48558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618105" y="111125"/>
            <a:ext cx="295211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/>
          <a:srcRect l="382" t="12759" r="6736" b="51661"/>
          <a:stretch>
            <a:fillRect/>
          </a:stretch>
        </p:blipFill>
        <p:spPr>
          <a:xfrm>
            <a:off x="687070" y="1228725"/>
            <a:ext cx="2933065" cy="3514725"/>
          </a:xfrm>
          <a:prstGeom prst="rect">
            <a:avLst/>
          </a:prstGeom>
        </p:spPr>
      </p:pic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2338705" y="3140710"/>
            <a:ext cx="909320" cy="401955"/>
          </a:xfrm>
          <a:prstGeom prst="ellipse">
            <a:avLst/>
          </a:prstGeom>
          <a:solidFill>
            <a:srgbClr val="FF0000">
              <a:alpha val="0"/>
            </a:srgbClr>
          </a:solidFill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左箭头 30"/>
          <p:cNvSpPr/>
          <p:nvPr>
            <p:custDataLst>
              <p:tags r:id="rId4"/>
            </p:custDataLst>
          </p:nvPr>
        </p:nvSpPr>
        <p:spPr>
          <a:xfrm rot="9360000">
            <a:off x="3006090" y="2576195"/>
            <a:ext cx="2342515" cy="231140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4074160" y="1823085"/>
            <a:ext cx="5767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主要危害：酸雨、光化学烟雾</a:t>
            </a:r>
          </a:p>
        </p:txBody>
      </p:sp>
      <p:sp>
        <p:nvSpPr>
          <p:cNvPr id="9" name="左箭头 8"/>
          <p:cNvSpPr/>
          <p:nvPr>
            <p:custDataLst>
              <p:tags r:id="rId6"/>
            </p:custDataLst>
          </p:nvPr>
        </p:nvSpPr>
        <p:spPr>
          <a:xfrm rot="10440000">
            <a:off x="3247390" y="3108325"/>
            <a:ext cx="1692910" cy="227330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790440" y="2752090"/>
            <a:ext cx="4728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主要来源之一： 汽车尾气</a:t>
            </a:r>
          </a:p>
        </p:txBody>
      </p:sp>
      <p:sp>
        <p:nvSpPr>
          <p:cNvPr id="12" name="左箭头 11"/>
          <p:cNvSpPr/>
          <p:nvPr>
            <p:custDataLst>
              <p:tags r:id="rId8"/>
            </p:custDataLst>
          </p:nvPr>
        </p:nvSpPr>
        <p:spPr>
          <a:xfrm rot="11160000">
            <a:off x="3255010" y="3511550"/>
            <a:ext cx="1692910" cy="227330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5062220" y="3423920"/>
            <a:ext cx="1905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如何减少？</a:t>
            </a: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3987800" y="4159885"/>
            <a:ext cx="1168400" cy="58356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NO</a:t>
            </a:r>
            <a:r>
              <a:rPr lang="en-US" altLang="zh-CN" sz="3200" b="1" baseline="-25000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5" name="左箭头 14"/>
          <p:cNvSpPr/>
          <p:nvPr>
            <p:custDataLst>
              <p:tags r:id="rId11"/>
            </p:custDataLst>
          </p:nvPr>
        </p:nvSpPr>
        <p:spPr>
          <a:xfrm rot="10800000">
            <a:off x="5156200" y="4346575"/>
            <a:ext cx="794385" cy="21018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6093460" y="4159885"/>
            <a:ext cx="873760" cy="58356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N</a:t>
            </a:r>
            <a:r>
              <a:rPr lang="en-US" altLang="zh-CN" sz="3200" b="1" baseline="-250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7" name="左箭头 16"/>
          <p:cNvSpPr/>
          <p:nvPr>
            <p:custDataLst>
              <p:tags r:id="rId13"/>
            </p:custDataLst>
          </p:nvPr>
        </p:nvSpPr>
        <p:spPr>
          <a:xfrm rot="16200000">
            <a:off x="5343525" y="4783455"/>
            <a:ext cx="592455" cy="13906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4790440" y="5149215"/>
            <a:ext cx="1936115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还原剂</a:t>
            </a:r>
            <a:r>
              <a:rPr lang="en-US" altLang="zh-CN" sz="2400" b="1">
                <a:solidFill>
                  <a:schemeClr val="bg1"/>
                </a:solidFill>
              </a:rPr>
              <a:t>CO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2" animBg="1"/>
      <p:bldP spid="11" grpId="4"/>
      <p:bldP spid="9" grpId="5" animBg="1"/>
      <p:bldP spid="10" grpId="7"/>
      <p:bldP spid="12" grpId="8" animBg="1"/>
      <p:bldP spid="13" grpId="10"/>
      <p:bldP spid="14" grpId="11" animBg="1"/>
      <p:bldP spid="15" grpId="12" animBg="1"/>
      <p:bldP spid="16" grpId="14" animBg="1"/>
      <p:bldP spid="17" grpId="15" animBg="1"/>
      <p:bldP spid="18" grpId="17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1880" y="883285"/>
            <a:ext cx="767715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汽车尾气转化装置里，气体在催化剂表面吸附与解吸作用的过程如图所示。</a:t>
            </a:r>
          </a:p>
        </p:txBody>
      </p:sp>
      <p:pic>
        <p:nvPicPr>
          <p:cNvPr id="62467" name="202xhxr74.jpg" descr="说明: id:2147505672;FounderCES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9865" y="2339340"/>
            <a:ext cx="7214870" cy="26752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776855" y="60960"/>
            <a:ext cx="295211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氮的氧化物</a:t>
            </a:r>
            <a:endParaRPr lang="en-US" altLang="zh-CN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hecke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6305" y="170815"/>
            <a:ext cx="798258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写出汽车尾气转化装置里发生的反应？在反应中氮的氧化物分别表现什么性质？</a:t>
            </a:r>
            <a:endParaRPr lang="en-US" altLang="zh-CN" sz="3200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en-US" altLang="zh-CN" sz="3200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62467" name="202xhxr74.jpg" descr="说明: id:2147505672;FounderCES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9"/>
          <a:stretch>
            <a:fillRect/>
          </a:stretch>
        </p:blipFill>
        <p:spPr bwMode="auto">
          <a:xfrm>
            <a:off x="2334895" y="1012825"/>
            <a:ext cx="3515360" cy="2446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47825" y="3460115"/>
            <a:ext cx="465201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2NO+O</a:t>
            </a:r>
            <a:r>
              <a:rPr lang="en-US" altLang="zh-CN" sz="3200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====2NO</a:t>
            </a:r>
            <a:r>
              <a:rPr lang="en-US" altLang="zh-CN" sz="3200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endParaRPr lang="zh-CN" altLang="en-US" sz="320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58913" y="4496753"/>
            <a:ext cx="881030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2NO</a:t>
            </a:r>
            <a:r>
              <a:rPr lang="en-US" altLang="zh-CN" sz="3200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+4CO=4CO</a:t>
            </a:r>
            <a:r>
              <a:rPr lang="en-US" altLang="zh-CN" sz="3200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+N</a:t>
            </a:r>
            <a:r>
              <a:rPr lang="en-US" altLang="zh-CN" sz="3200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endParaRPr lang="zh-CN" altLang="en-US" sz="320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731645" y="4043680"/>
            <a:ext cx="12515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还原性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731645" y="5080635"/>
            <a:ext cx="12515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氧化性</a:t>
            </a:r>
          </a:p>
        </p:txBody>
      </p:sp>
    </p:spTree>
  </p:cSld>
  <p:clrMapOvr>
    <a:masterClrMapping/>
  </p:clrMapOvr>
  <p:transition>
    <p:checke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091180" y="184785"/>
            <a:ext cx="2668905" cy="58356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氮的氧化物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529080" y="768350"/>
            <a:ext cx="662749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1998年诺贝尔奖获得者伊格纳罗发现少量的NO在生物体内许多组织中存在，它有扩张血管、免疫、增强记忆等功能，成为当前生命科学的研究热点，NO亦称为“明星分子”。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l="30442" t="41360" r="28545"/>
          <a:stretch>
            <a:fillRect/>
          </a:stretch>
        </p:blipFill>
        <p:spPr>
          <a:xfrm>
            <a:off x="3033395" y="3220720"/>
            <a:ext cx="3474085" cy="233362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507480" y="3677920"/>
            <a:ext cx="3239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文中宋" panose="02010600040101010101" charset="-122"/>
                <a:ea typeface="华文中宋" panose="02010600040101010101" charset="-122"/>
              </a:rPr>
              <a:t>辩证看待事物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过程 8"/>
          <p:cNvSpPr/>
          <p:nvPr>
            <p:custDataLst>
              <p:tags r:id="rId1"/>
            </p:custDataLst>
          </p:nvPr>
        </p:nvSpPr>
        <p:spPr>
          <a:xfrm>
            <a:off x="2783205" y="79375"/>
            <a:ext cx="4168775" cy="683260"/>
          </a:xfrm>
          <a:prstGeom prst="flowChartProcess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</a:rPr>
              <a:t>达标检测</a:t>
            </a:r>
          </a:p>
        </p:txBody>
      </p:sp>
      <p:sp>
        <p:nvSpPr>
          <p:cNvPr id="39938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76680" y="586105"/>
            <a:ext cx="7204710" cy="512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下列对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en-US" altLang="zh-CN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的描述，不正确的是（    ）</a:t>
            </a:r>
            <a:endParaRPr lang="en-US" altLang="zh-CN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A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en-US" altLang="zh-CN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是红棕色气体，易溶于水，不是酸性氧化物</a:t>
            </a:r>
          </a:p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可以用排水法收集，但不能由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</a:t>
            </a:r>
            <a:r>
              <a:rPr lang="en-US" altLang="zh-CN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和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O</a:t>
            </a:r>
            <a:r>
              <a:rPr lang="en-US" altLang="zh-CN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直接化合而得到</a:t>
            </a:r>
          </a:p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en-US" altLang="zh-CN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在一定条件下可相互转化，且二者都是引起光化学烟雾的大气污染物</a:t>
            </a:r>
          </a:p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D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en-US" altLang="zh-CN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都有毒，且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是汽车尾气的有害成分之一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8031480" y="706755"/>
            <a:ext cx="549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31483" y="1347788"/>
            <a:ext cx="8146256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．下列说法中，正确的是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(</a:t>
            </a:r>
            <a:r>
              <a:rPr lang="zh-CN" altLang="en-US" sz="2400" dirty="0">
                <a:latin typeface="宋体" charset="0"/>
                <a:cs typeface="宋体" charset="0"/>
              </a:rPr>
              <a:t>　　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)</a:t>
            </a: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A</a:t>
            </a:r>
            <a:r>
              <a:rPr lang="zh-CN" altLang="en-US" sz="2400" dirty="0">
                <a:latin typeface="宋体" charset="0"/>
                <a:cs typeface="宋体" charset="0"/>
              </a:rPr>
              <a:t>．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能与水反应生成硝酸，故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为酸性氧化物</a:t>
            </a:r>
            <a:endParaRPr lang="zh-CN" altLang="en-US" sz="2400" dirty="0">
              <a:latin typeface="Times New Roman" panose="02020503050405090304" charset="0"/>
              <a:cs typeface="Times New Roman" panose="02020503050405090304" charset="0"/>
            </a:endParaRP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B</a:t>
            </a:r>
            <a:r>
              <a:rPr lang="zh-CN" altLang="en-US" sz="2400" dirty="0">
                <a:latin typeface="宋体" charset="0"/>
                <a:cs typeface="宋体" charset="0"/>
              </a:rPr>
              <a:t>．除去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中混有的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，可将混合气体通过水，将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溶解</a:t>
            </a:r>
            <a:endParaRPr lang="zh-CN" altLang="en-US" sz="2400" dirty="0">
              <a:latin typeface="Times New Roman" panose="02020503050405090304" charset="0"/>
              <a:cs typeface="Times New Roman" panose="02020503050405090304" charset="0"/>
            </a:endParaRP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C</a:t>
            </a:r>
            <a:r>
              <a:rPr lang="zh-CN" altLang="en-US" sz="2400" dirty="0">
                <a:latin typeface="宋体" charset="0"/>
                <a:cs typeface="宋体" charset="0"/>
              </a:rPr>
              <a:t>．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与溴蒸气的鉴别可用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NaOH</a:t>
            </a:r>
            <a:r>
              <a:rPr lang="zh-CN" altLang="en-US" sz="2400" dirty="0">
                <a:latin typeface="宋体" charset="0"/>
                <a:cs typeface="宋体" charset="0"/>
              </a:rPr>
              <a:t>溶液，溶于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NaOH</a:t>
            </a:r>
            <a:r>
              <a:rPr lang="zh-CN" altLang="en-US" sz="2400" dirty="0">
                <a:latin typeface="宋体" charset="0"/>
                <a:cs typeface="宋体" charset="0"/>
              </a:rPr>
              <a:t>溶液得无色溶液的是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，得橙色溶液的为溴蒸气</a:t>
            </a:r>
            <a:endParaRPr lang="zh-CN" altLang="en-US" sz="2400" dirty="0">
              <a:latin typeface="Times New Roman" panose="02020503050405090304" charset="0"/>
              <a:cs typeface="Times New Roman" panose="02020503050405090304" charset="0"/>
            </a:endParaRP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D</a:t>
            </a:r>
            <a:r>
              <a:rPr lang="zh-CN" altLang="en-US" sz="2400" dirty="0">
                <a:latin typeface="宋体" charset="0"/>
                <a:cs typeface="宋体" charset="0"/>
              </a:rPr>
              <a:t>．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是大气污染物之一</a:t>
            </a:r>
            <a:endParaRPr lang="zh-CN" altLang="en-US" sz="2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4183381" y="1272540"/>
            <a:ext cx="6424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202" y="1347788"/>
            <a:ext cx="8209121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3</a:t>
            </a:r>
            <a:r>
              <a:rPr lang="zh-CN" altLang="en-US" sz="2400" dirty="0">
                <a:latin typeface="宋体" charset="0"/>
                <a:cs typeface="宋体" charset="0"/>
              </a:rPr>
              <a:t>．科学的假设与猜想是科学探究的先导和价值所在。在下列假设或猜想引导下的探究肯定没有意义的是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(</a:t>
            </a:r>
            <a:r>
              <a:rPr lang="zh-CN" altLang="en-US" sz="2400" dirty="0">
                <a:latin typeface="宋体" charset="0"/>
                <a:cs typeface="宋体" charset="0"/>
              </a:rPr>
              <a:t>　　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)</a:t>
            </a: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A</a:t>
            </a:r>
            <a:r>
              <a:rPr lang="zh-CN" altLang="en-US" sz="2400" dirty="0">
                <a:latin typeface="宋体" charset="0"/>
                <a:cs typeface="宋体" charset="0"/>
              </a:rPr>
              <a:t>．探究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SO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和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反应可能有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SO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4</a:t>
            </a:r>
            <a:r>
              <a:rPr lang="zh-CN" altLang="en-US" sz="2400" dirty="0">
                <a:latin typeface="宋体" charset="0"/>
                <a:cs typeface="宋体" charset="0"/>
              </a:rPr>
              <a:t>生成     </a:t>
            </a: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B</a:t>
            </a:r>
            <a:r>
              <a:rPr lang="zh-CN" altLang="en-US" sz="2400" dirty="0">
                <a:latin typeface="宋体" charset="0"/>
                <a:cs typeface="宋体" charset="0"/>
              </a:rPr>
              <a:t>．探究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zh-CN" altLang="en-US" sz="2400" dirty="0">
                <a:latin typeface="宋体" charset="0"/>
                <a:cs typeface="宋体" charset="0"/>
              </a:rPr>
              <a:t>和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O</a:t>
            </a:r>
            <a:r>
              <a:rPr lang="zh-CN" altLang="en-US" sz="2400" dirty="0">
                <a:latin typeface="宋体" charset="0"/>
                <a:cs typeface="宋体" charset="0"/>
              </a:rPr>
              <a:t>可能化合生成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endParaRPr lang="en-US" altLang="zh-CN" sz="2400" dirty="0">
              <a:latin typeface="Times New Roman" panose="02020503050405090304" charset="0"/>
              <a:cs typeface="Times New Roman" panose="02020503050405090304" charset="0"/>
            </a:endParaRP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C</a:t>
            </a:r>
            <a:r>
              <a:rPr lang="zh-CN" altLang="en-US" sz="2400" dirty="0">
                <a:latin typeface="宋体" charset="0"/>
                <a:cs typeface="宋体" charset="0"/>
              </a:rPr>
              <a:t>．探究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可能被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NaOH</a:t>
            </a:r>
            <a:r>
              <a:rPr lang="zh-CN" altLang="en-US" sz="2400" dirty="0">
                <a:latin typeface="宋体" charset="0"/>
                <a:cs typeface="宋体" charset="0"/>
              </a:rPr>
              <a:t>溶液完全吸收生成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和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3</a:t>
            </a:r>
            <a:endParaRPr lang="en-US" altLang="zh-CN" sz="2400" dirty="0">
              <a:latin typeface="Times New Roman" panose="02020503050405090304" charset="0"/>
              <a:cs typeface="Times New Roman" panose="02020503050405090304" charset="0"/>
            </a:endParaRPr>
          </a:p>
          <a:p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D</a:t>
            </a:r>
            <a:r>
              <a:rPr lang="zh-CN" altLang="en-US" sz="2400" dirty="0">
                <a:latin typeface="宋体" charset="0"/>
                <a:cs typeface="宋体" charset="0"/>
              </a:rPr>
              <a:t>．探究向滴有酚酞溶液的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NaOH</a:t>
            </a:r>
            <a:r>
              <a:rPr lang="zh-CN" altLang="en-US" sz="2400" dirty="0">
                <a:latin typeface="宋体" charset="0"/>
                <a:cs typeface="宋体" charset="0"/>
              </a:rPr>
              <a:t>溶液中通入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Cl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，酚酞红色褪去的原因是溶液的酸碱性改变还是</a:t>
            </a:r>
            <a:r>
              <a:rPr lang="en-US" altLang="zh-CN" sz="2400" dirty="0" err="1">
                <a:latin typeface="Times New Roman" panose="02020503050405090304" charset="0"/>
                <a:cs typeface="Times New Roman" panose="02020503050405090304" charset="0"/>
              </a:rPr>
              <a:t>HClO</a:t>
            </a:r>
            <a:r>
              <a:rPr lang="zh-CN" altLang="en-US" sz="2400" dirty="0">
                <a:latin typeface="宋体" charset="0"/>
                <a:cs typeface="宋体" charset="0"/>
              </a:rPr>
              <a:t>的漂白作用</a:t>
            </a:r>
            <a:endParaRPr lang="zh-CN" altLang="en-US" sz="2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6704172" y="1717357"/>
            <a:ext cx="6424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511016" y="1261110"/>
            <a:ext cx="812196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宋体" charset="0"/>
                <a:cs typeface="宋体" charset="0"/>
              </a:rPr>
              <a:t>4</a:t>
            </a:r>
            <a:r>
              <a:rPr lang="zh-CN" altLang="en-US" sz="2400" dirty="0">
                <a:latin typeface="宋体" charset="0"/>
                <a:cs typeface="宋体" charset="0"/>
              </a:rPr>
              <a:t>．无色的混合气体甲，可能含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zh-CN" altLang="en-US" sz="2400" dirty="0">
                <a:latin typeface="宋体" charset="0"/>
                <a:cs typeface="宋体" charset="0"/>
              </a:rPr>
              <a:t>、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CO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、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、</a:t>
            </a:r>
            <a:r>
              <a:rPr lang="en-US" altLang="zh-CN" sz="2400" dirty="0">
                <a:latin typeface="Times New Roman" panose="02020503050405090304" charset="0"/>
                <a:cs typeface="Times New Roman" panose="02020503050405090304" charset="0"/>
              </a:rPr>
              <a:t>N</a:t>
            </a:r>
            <a:r>
              <a:rPr lang="en-US" altLang="zh-CN" sz="2400" baseline="-25000" dirty="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 dirty="0">
                <a:latin typeface="宋体" charset="0"/>
                <a:cs typeface="宋体" charset="0"/>
              </a:rPr>
              <a:t>中的几种，将一定量的甲气体经过如图实验的处理，结果得到酸性溶液，而几乎无气体剩余，则甲气体的组成为（</a:t>
            </a:r>
            <a:r>
              <a:rPr lang="zh-CN" altLang="en-US" sz="2400" dirty="0">
                <a:latin typeface="Times New Roman" panose="02020503050405090304" charset="0"/>
                <a:cs typeface="Times New Roman" panose="02020503050405090304" charset="0"/>
              </a:rPr>
              <a:t>    </a:t>
            </a:r>
            <a:r>
              <a:rPr lang="zh-CN" altLang="en-US" sz="2400" dirty="0">
                <a:latin typeface="宋体" charset="0"/>
                <a:cs typeface="宋体" charset="0"/>
              </a:rPr>
              <a:t>）</a:t>
            </a:r>
            <a:endParaRPr lang="zh-CN" altLang="en-US" sz="2400" dirty="0"/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903923" y="2730818"/>
            <a:ext cx="4543425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801052" y="3873818"/>
            <a:ext cx="725709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A</a:t>
            </a:r>
            <a:r>
              <a:rPr lang="zh-CN" altLang="en-US" sz="2400">
                <a:latin typeface="宋体" charset="0"/>
                <a:cs typeface="宋体" charset="0"/>
              </a:rPr>
              <a:t>．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>
                <a:latin typeface="宋体" charset="0"/>
                <a:cs typeface="宋体" charset="0"/>
              </a:rPr>
              <a:t>、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N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en-US" altLang="zh-CN" sz="2400" baseline="-25000">
                <a:latin typeface="宋体" charset="0"/>
                <a:cs typeface="宋体" charset="0"/>
              </a:rPr>
              <a:t>           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B</a:t>
            </a:r>
            <a:r>
              <a:rPr lang="zh-CN" altLang="en-US" sz="2400">
                <a:latin typeface="宋体" charset="0"/>
                <a:cs typeface="宋体" charset="0"/>
              </a:rPr>
              <a:t>．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zh-CN" altLang="en-US" sz="2400">
                <a:latin typeface="宋体" charset="0"/>
                <a:cs typeface="宋体" charset="0"/>
              </a:rPr>
              <a:t>、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CO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en-US" altLang="zh-CN" sz="2400" baseline="-25000">
                <a:latin typeface="宋体" charset="0"/>
                <a:cs typeface="宋体" charset="0"/>
              </a:rPr>
              <a:t>   </a:t>
            </a:r>
          </a:p>
          <a:p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C</a:t>
            </a:r>
            <a:r>
              <a:rPr lang="zh-CN" altLang="en-US" sz="2400">
                <a:latin typeface="宋体" charset="0"/>
                <a:cs typeface="宋体" charset="0"/>
              </a:rPr>
              <a:t>．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>
                <a:latin typeface="宋体" charset="0"/>
                <a:cs typeface="宋体" charset="0"/>
              </a:rPr>
              <a:t>、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CO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en-US" altLang="zh-CN" sz="2400" baseline="-25000">
                <a:latin typeface="宋体" charset="0"/>
                <a:cs typeface="宋体" charset="0"/>
              </a:rPr>
              <a:t>       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D</a:t>
            </a:r>
            <a:r>
              <a:rPr lang="zh-CN" altLang="en-US" sz="2400">
                <a:latin typeface="宋体" charset="0"/>
                <a:cs typeface="宋体" charset="0"/>
              </a:rPr>
              <a:t>．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NO</a:t>
            </a:r>
            <a:r>
              <a:rPr lang="zh-CN" altLang="en-US" sz="2400">
                <a:latin typeface="宋体" charset="0"/>
                <a:cs typeface="宋体" charset="0"/>
              </a:rPr>
              <a:t>、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CO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r>
              <a:rPr lang="zh-CN" altLang="en-US" sz="2400">
                <a:latin typeface="宋体" charset="0"/>
                <a:cs typeface="宋体" charset="0"/>
              </a:rPr>
              <a:t>、</a:t>
            </a:r>
            <a:r>
              <a:rPr lang="en-US" altLang="zh-CN" sz="2400">
                <a:latin typeface="Times New Roman" panose="02020503050405090304" charset="0"/>
                <a:cs typeface="Times New Roman" panose="02020503050405090304" charset="0"/>
              </a:rPr>
              <a:t>N</a:t>
            </a:r>
            <a:r>
              <a:rPr lang="en-US" altLang="zh-CN" sz="2400" baseline="-25000">
                <a:latin typeface="Times New Roman" panose="02020503050405090304" charset="0"/>
                <a:cs typeface="Times New Roman" panose="02020503050405090304" charset="0"/>
              </a:rPr>
              <a:t>2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6938011" y="1954054"/>
            <a:ext cx="6424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44955" y="953770"/>
            <a:ext cx="7084695" cy="396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5.</a:t>
            </a:r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将盛有</a:t>
            </a:r>
            <a:r>
              <a:rPr lang="en-US" altLang="zh-CN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</a:t>
            </a:r>
            <a:r>
              <a:rPr lang="en-US" altLang="zh-CN" sz="3600" baseline="-300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和</a:t>
            </a:r>
            <a:r>
              <a:rPr lang="en-US" altLang="zh-CN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en-US" altLang="zh-CN" sz="3600" baseline="-300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混合气体的试管倒立于水中，经过足够长的时间后，试管内气体的体积缩小为原来的一半，则原混合气体中</a:t>
            </a:r>
            <a:r>
              <a:rPr lang="en-US" altLang="zh-CN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</a:t>
            </a:r>
            <a:r>
              <a:rPr lang="en-US" altLang="zh-CN" sz="3600" baseline="-300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和</a:t>
            </a:r>
            <a:r>
              <a:rPr lang="en-US" altLang="zh-CN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en-US" altLang="zh-CN" sz="3600" baseline="-300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的体积比是（    ）</a:t>
            </a:r>
            <a:endParaRPr lang="en-US" altLang="zh-CN" sz="3600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A</a:t>
            </a:r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</a:t>
            </a:r>
            <a:r>
              <a:rPr lang="en-US" altLang="zh-CN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1∶1</a:t>
            </a:r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　</a:t>
            </a:r>
            <a:r>
              <a:rPr lang="en-US" altLang="zh-CN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</a:t>
            </a:r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</a:t>
            </a:r>
            <a:r>
              <a:rPr lang="en-US" altLang="zh-CN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1∶2</a:t>
            </a:r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　</a:t>
            </a:r>
          </a:p>
          <a:p>
            <a:r>
              <a:rPr lang="en-US" altLang="zh-CN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</a:t>
            </a:r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</a:t>
            </a:r>
            <a:r>
              <a:rPr lang="en-US" altLang="zh-CN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1∶3</a:t>
            </a:r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　</a:t>
            </a:r>
            <a:r>
              <a:rPr lang="en-US" altLang="zh-CN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D</a:t>
            </a:r>
            <a:r>
              <a:rPr lang="zh-CN" altLang="en-US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．</a:t>
            </a:r>
            <a:r>
              <a:rPr lang="en-US" altLang="zh-CN" sz="3600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3∶1</a:t>
            </a:r>
          </a:p>
        </p:txBody>
      </p:sp>
    </p:spTree>
  </p:cSld>
  <p:clrMapOvr>
    <a:masterClrMapping/>
  </p:clrMapOvr>
  <p:transition>
    <p:checke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85265" y="953770"/>
            <a:ext cx="6842125" cy="340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解析</a:t>
            </a:r>
            <a:r>
              <a:rPr lang="en-US" altLang="zh-CN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】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将试管倒立于水中，只有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en-US" altLang="zh-CN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和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H</a:t>
            </a:r>
            <a:r>
              <a:rPr lang="en-US" altLang="zh-CN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O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反应，生成的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与不反应的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</a:t>
            </a:r>
            <a:r>
              <a:rPr lang="en-US" altLang="zh-CN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为剩余气体。设原气体的体积为</a:t>
            </a:r>
            <a:r>
              <a:rPr lang="en-US" altLang="zh-CN" i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V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NO</a:t>
            </a:r>
            <a:r>
              <a:rPr lang="en-US" altLang="zh-CN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的体积为</a:t>
            </a:r>
            <a:r>
              <a:rPr lang="en-US" altLang="zh-CN" i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x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，根据差量法求解：</a:t>
            </a:r>
            <a:endParaRPr lang="en-US" altLang="zh-CN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3NO</a:t>
            </a:r>
            <a:r>
              <a:rPr lang="en-US" altLang="zh-CN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+H</a:t>
            </a:r>
            <a:r>
              <a:rPr lang="en-US" altLang="zh-CN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O====2HNO</a:t>
            </a:r>
            <a:r>
              <a:rPr lang="en-US" altLang="zh-CN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+NO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Δ</a:t>
            </a:r>
            <a:r>
              <a:rPr lang="en-US" altLang="zh-CN" i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V</a:t>
            </a:r>
            <a:r>
              <a:rPr lang="zh-CN" altLang="en-US" baseline="-300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减</a:t>
            </a:r>
            <a:endParaRPr lang="zh-CN" altLang="en-US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　　　　　	             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	</a:t>
            </a:r>
            <a:r>
              <a:rPr lang="en-US" altLang="zh-CN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endParaRPr lang="en-US" altLang="zh-CN" i="1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70000"/>
              </a:lnSpc>
            </a:pPr>
            <a:r>
              <a:rPr lang="en-US" altLang="zh-CN" i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x</a:t>
            </a:r>
            <a:r>
              <a:rPr lang="zh-CN" altLang="en-US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　　　　　　	　　　	   </a:t>
            </a:r>
          </a:p>
        </p:txBody>
      </p:sp>
      <p:graphicFrame>
        <p:nvGraphicFramePr>
          <p:cNvPr id="60419" name="Object 3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7257111" y="3776828"/>
          <a:ext cx="3175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0" imgH="0" progId="Equation.DSMT4">
                  <p:embed/>
                </p:oleObj>
              </mc:Choice>
              <mc:Fallback>
                <p:oleObj name="Equation" r:id="rId13" imgW="0" imgH="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7257111" y="3776828"/>
                        <a:ext cx="3175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434580" y="4649470"/>
            <a:ext cx="9798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选</a:t>
            </a: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C</a:t>
            </a:r>
            <a:endParaRPr lang="zh-CN" altLang="en-US" sz="3600" b="1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1631315" y="4261485"/>
            <a:ext cx="2280285" cy="723900"/>
            <a:chOff x="2755" y="6711"/>
            <a:chExt cx="3591" cy="1140"/>
          </a:xfrm>
        </p:grpSpPr>
        <p:sp>
          <p:nvSpPr>
            <p:cNvPr id="3" name="文本框 2"/>
            <p:cNvSpPr txBox="1"/>
            <p:nvPr>
              <p:custDataLst>
                <p:tags r:id="rId10"/>
              </p:custDataLst>
            </p:nvPr>
          </p:nvSpPr>
          <p:spPr>
            <a:xfrm>
              <a:off x="2755" y="6870"/>
              <a:ext cx="3440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解得：</a:t>
              </a:r>
              <a:r>
                <a:rPr lang="en-US" altLang="zh-CN" sz="2800" b="1" i="1">
                  <a:solidFill>
                    <a:srgbClr val="000000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x 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=     </a:t>
              </a:r>
            </a:p>
          </p:txBody>
        </p:sp>
        <p:graphicFrame>
          <p:nvGraphicFramePr>
            <p:cNvPr id="61443" name="Object 3"/>
            <p:cNvGraphicFramePr>
              <a:graphicFrameLocks noChangeAspect="1"/>
            </p:cNvGraphicFramePr>
            <p:nvPr>
              <p:custDataLst>
                <p:tags r:id="rId11"/>
              </p:custDataLst>
            </p:nvPr>
          </p:nvGraphicFramePr>
          <p:xfrm>
            <a:off x="5466" y="6711"/>
            <a:ext cx="880" cy="11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0" imgH="0" progId="Equation.DSMT4">
                    <p:embed/>
                  </p:oleObj>
                </mc:Choice>
                <mc:Fallback>
                  <p:oleObj name="Equation" r:id="rId15" imgW="0" imgH="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466" y="6711"/>
                          <a:ext cx="880" cy="11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1445" name="Object 5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5434413" y="4423718"/>
          <a:ext cx="17399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0" imgH="0" progId="Equation.DSMT4">
                  <p:embed/>
                </p:oleObj>
              </mc:Choice>
              <mc:Fallback>
                <p:oleObj name="Equation" r:id="rId17" imgW="0" imgH="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434413" y="4423718"/>
                        <a:ext cx="17399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1485265" y="4884420"/>
            <a:ext cx="7792720" cy="723900"/>
            <a:chOff x="2736" y="4089"/>
            <a:chExt cx="12272" cy="1140"/>
          </a:xfrm>
        </p:grpSpPr>
        <p:sp>
          <p:nvSpPr>
            <p:cNvPr id="61442" name="Text Box 2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736" y="4248"/>
              <a:ext cx="12272" cy="8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rgbClr val="000000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en-US" altLang="zh-CN" i="1">
                  <a:solidFill>
                    <a:srgbClr val="000000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zh-CN" altLang="en-US">
                  <a:solidFill>
                    <a:srgbClr val="000000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>
                  <a:solidFill>
                    <a:srgbClr val="000000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r>
                <a:rPr lang="en-US" altLang="zh-CN" baseline="-30000">
                  <a:solidFill>
                    <a:srgbClr val="000000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>
                  <a:solidFill>
                    <a:srgbClr val="000000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r>
                <a:rPr lang="en-US" altLang="zh-CN">
                  <a:solidFill>
                    <a:srgbClr val="000000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</a:t>
              </a:r>
              <a:r>
                <a:rPr lang="en-US" altLang="zh-CN" i="1">
                  <a:solidFill>
                    <a:srgbClr val="000000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en-US" altLang="zh-CN">
                  <a:solidFill>
                    <a:srgbClr val="000000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-            </a:t>
              </a:r>
              <a:r>
                <a:rPr lang="zh-CN" altLang="en-US">
                  <a:solidFill>
                    <a:srgbClr val="000000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endParaRPr lang="zh-CN" altLang="en-US">
                <a:latin typeface="Times New Roman" pitchFamily="18" charset="0"/>
                <a:ea typeface="楷体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1444" name="Object 4"/>
            <p:cNvGraphicFramePr>
              <a:graphicFrameLocks noChangeAspect="1"/>
            </p:cNvGraphicFramePr>
            <p:nvPr>
              <p:custDataLst>
                <p:tags r:id="rId9"/>
              </p:custDataLst>
            </p:nvPr>
          </p:nvGraphicFramePr>
          <p:xfrm>
            <a:off x="6566" y="4089"/>
            <a:ext cx="1800" cy="11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9" imgW="0" imgH="0" progId="Equation.DSMT4">
                    <p:embed/>
                  </p:oleObj>
                </mc:Choice>
                <mc:Fallback>
                  <p:oleObj name="Equation" r:id="rId19" imgW="0" imgH="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566" y="4089"/>
                          <a:ext cx="1800" cy="11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61447" name="New picture" hidden="1"/>
          <p:cNvPicPr/>
          <p:nvPr>
            <p:custDataLst>
              <p:tags r:id="rId7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1874500" y="12458700"/>
            <a:ext cx="469900" cy="254000"/>
          </a:xfrm>
          <a:prstGeom prst="cube">
            <a:avLst/>
          </a:prstGeom>
        </p:spPr>
      </p:pic>
    </p:spTree>
  </p:cSld>
  <p:clrMapOvr>
    <a:masterClrMapping/>
  </p:clrMapOvr>
  <p:transition>
    <p:checke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29360" y="91440"/>
            <a:ext cx="630618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sz="3600" b="1">
                <a:solidFill>
                  <a:schemeClr val="bg1"/>
                </a:solidFill>
              </a:rPr>
              <a:t>通过视频你能获取哪些信息？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55625" y="1115695"/>
            <a:ext cx="785368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氮元素位于元素周期表的第二周期、第VA族。</a:t>
            </a:r>
            <a:r>
              <a:rPr lang="zh-CN" altLang="zh-CN" sz="3600" b="1">
                <a:latin typeface="华文中宋" panose="02010600040101010101" charset="-122"/>
                <a:ea typeface="华文中宋" panose="02010600040101010101" charset="-122"/>
              </a:rPr>
              <a:t>氮气占空气体积分数的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78%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zh-CN" sz="3600" b="1">
                <a:latin typeface="华文中宋" panose="02010600040101010101" charset="-122"/>
                <a:ea typeface="华文中宋" panose="02010600040101010101" charset="-122"/>
              </a:rPr>
              <a:t>液氮可做制冷剂，提供高温超导体的临界温度，冷冻、运输食品，医学上用于冷冻治疗皮肤病。</a:t>
            </a:r>
            <a:r>
              <a:rPr lang="zh-CN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常温下性质稳定，不支持燃烧，不会与大多数物质发生反应。</a:t>
            </a:r>
            <a:endParaRPr lang="zh-CN" altLang="zh-CN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256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20141" y="411957"/>
            <a:ext cx="29589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氮气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的物理性质</a:t>
            </a:r>
          </a:p>
        </p:txBody>
      </p:sp>
      <p:graphicFrame>
        <p:nvGraphicFramePr>
          <p:cNvPr id="1602627" name="Group 6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81000" y="1352550"/>
          <a:ext cx="8293894" cy="1649254"/>
        </p:xfrm>
        <a:graphic>
          <a:graphicData uri="http://schemas.openxmlformats.org/drawingml/2006/table">
            <a:tbl>
              <a:tblPr/>
              <a:tblGrid>
                <a:gridCol w="1327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6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68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932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92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67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颜色</a:t>
                      </a:r>
                    </a:p>
                  </a:txBody>
                  <a:tcPr marL="82319" marR="82319" marT="41159" marB="41159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状态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气味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密度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溶解性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2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_____</a:t>
                      </a:r>
                    </a:p>
                  </a:txBody>
                  <a:tcPr marL="82319" marR="82319" marT="41159" marB="41159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气体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_____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      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密度与空气接近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___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503050405090304" pitchFamily="18" charset="0"/>
                          <a:ea typeface="微软雅黑" pitchFamily="34" charset="-122"/>
                          <a:cs typeface="Times New Roman" panose="02020503050405090304" pitchFamily="18" charset="0"/>
                        </a:rPr>
                        <a:t>溶于水</a:t>
                      </a:r>
                    </a:p>
                  </a:txBody>
                  <a:tcPr marL="82319" marR="82319" marT="41159" marB="41159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02628" name="Text Box 6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3902" y="2179969"/>
            <a:ext cx="13834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无色</a:t>
            </a:r>
          </a:p>
        </p:txBody>
      </p:sp>
      <p:sp>
        <p:nvSpPr>
          <p:cNvPr id="1602629" name="Text Box 6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49702" y="2179970"/>
            <a:ext cx="13834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无味</a:t>
            </a:r>
          </a:p>
        </p:txBody>
      </p:sp>
      <p:sp>
        <p:nvSpPr>
          <p:cNvPr id="1602630" name="Text Box 7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25303" y="2179922"/>
            <a:ext cx="8317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503050405090304" pitchFamily="18" charset="0"/>
                <a:ea typeface="微软雅黑" pitchFamily="34" charset="-122"/>
                <a:cs typeface="Times New Roman" panose="02020503050405090304" pitchFamily="18" charset="0"/>
              </a:rPr>
              <a:t>难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31964" y="3397436"/>
            <a:ext cx="1823977" cy="1473774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/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0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2562" grpId="0"/>
      <p:bldP spid="1602628" grpId="0"/>
      <p:bldP spid="1602629" grpId="0"/>
      <p:bldP spid="16026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222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2000" y="0"/>
            <a:ext cx="7620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25" name="矩形 2224"/>
          <p:cNvSpPr/>
          <p:nvPr>
            <p:custDataLst>
              <p:tags r:id="rId2"/>
            </p:custDataLst>
          </p:nvPr>
        </p:nvSpPr>
        <p:spPr>
          <a:xfrm>
            <a:off x="1079500" y="1256771"/>
            <a:ext cx="7175500" cy="394271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35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氮是生物体的重要组成元素，也是维持高等动植物生命活动的必需元素。大气中含有大量的氮气，但是不能被多数生物直接吸收，多数生物只能吸收含氮元素的化合物。</a:t>
            </a:r>
          </a:p>
          <a:p>
            <a:pPr>
              <a:spcBef>
                <a:spcPct val="50000"/>
              </a:spcBef>
            </a:pPr>
            <a:r>
              <a:rPr lang="zh-CN" altLang="en-US" sz="3335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那么，怎样才能把氮气转化为植物能吸收的含氮化合物？ </a:t>
            </a:r>
          </a:p>
        </p:txBody>
      </p:sp>
    </p:spTree>
  </p:cSld>
  <p:clrMapOvr>
    <a:masterClrMapping/>
  </p:clrMapOvr>
  <p:transition>
    <p:cut/>
    <p:sndAc>
      <p:stSnd>
        <p:snd r:embed="rId4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 fill="hold"/>
                                        <p:tgtEl>
                                          <p:spTgt spid="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378200" y="225425"/>
            <a:ext cx="1711325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  氮气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86460" y="1116330"/>
            <a:ext cx="736981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由于氮分子内两个氮原子间以共价三键结合，断开该化学键需要较多的能量，所以氮气的化学性质很稳定，通常情况下难以与其他物质发生化学反应。</a:t>
            </a:r>
          </a:p>
        </p:txBody>
      </p:sp>
      <p:pic>
        <p:nvPicPr>
          <p:cNvPr id="8196" name="Picture 4" descr="N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20888" y="3177223"/>
            <a:ext cx="1689100" cy="87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844416" y="3360103"/>
            <a:ext cx="1782445" cy="693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40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1986915" y="1230630"/>
            <a:ext cx="5786120" cy="3703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849755" y="1643063"/>
            <a:ext cx="64484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/>
              <a:t>+5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908810" y="2015966"/>
            <a:ext cx="64484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/>
              <a:t>+4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 flipH="1">
            <a:off x="1986915" y="3180874"/>
            <a:ext cx="69056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/>
              <a:t>0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854518" y="3846671"/>
            <a:ext cx="64484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/>
              <a:t>-3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532573" y="770096"/>
            <a:ext cx="20697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氮元素化合价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7663180" y="4339590"/>
            <a:ext cx="11690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物质的</a:t>
            </a:r>
          </a:p>
          <a:p>
            <a:r>
              <a:rPr lang="zh-CN" altLang="en-US" sz="2400" b="1"/>
              <a:t>类别</a:t>
            </a: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2499995" y="4657725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氢化物</a:t>
            </a: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450431" y="4657725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单质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4222909" y="4643438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氧化物</a:t>
            </a: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5451634" y="4630103"/>
            <a:ext cx="70437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酸</a:t>
            </a: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6599873" y="4709160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盐</a:t>
            </a:r>
          </a:p>
        </p:txBody>
      </p:sp>
      <p:cxnSp>
        <p:nvCxnSpPr>
          <p:cNvPr id="14" name="直接连接符 13"/>
          <p:cNvCxnSpPr/>
          <p:nvPr>
            <p:custDataLst>
              <p:tags r:id="rId13"/>
            </p:custDataLst>
          </p:nvPr>
        </p:nvCxnSpPr>
        <p:spPr>
          <a:xfrm>
            <a:off x="2350294" y="4041458"/>
            <a:ext cx="259080" cy="1905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14"/>
            </p:custDataLst>
          </p:nvPr>
        </p:nvCxnSpPr>
        <p:spPr>
          <a:xfrm flipH="1" flipV="1">
            <a:off x="2998470" y="4385310"/>
            <a:ext cx="0" cy="210503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5"/>
            </p:custDataLst>
          </p:nvPr>
        </p:nvSpPr>
        <p:spPr>
          <a:xfrm>
            <a:off x="2760821" y="3800475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NH</a:t>
            </a:r>
            <a:r>
              <a:rPr lang="en-US" altLang="zh-CN" sz="2400" b="1" baseline="-25000"/>
              <a:t>3</a:t>
            </a:r>
            <a:endParaRPr lang="en-US" altLang="zh-CN" sz="2400" b="1"/>
          </a:p>
        </p:txBody>
      </p:sp>
      <p:sp>
        <p:nvSpPr>
          <p:cNvPr id="24" name="文本框 23"/>
          <p:cNvSpPr txBox="1"/>
          <p:nvPr>
            <p:custDataLst>
              <p:tags r:id="rId16"/>
            </p:custDataLst>
          </p:nvPr>
        </p:nvSpPr>
        <p:spPr>
          <a:xfrm>
            <a:off x="3602673" y="3157855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N</a:t>
            </a:r>
            <a:r>
              <a:rPr lang="en-US" altLang="zh-CN" sz="2400" b="1" baseline="-25000"/>
              <a:t>2</a:t>
            </a:r>
          </a:p>
        </p:txBody>
      </p:sp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4146709" y="2649538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NO</a:t>
            </a:r>
            <a:endParaRPr lang="en-US" altLang="zh-CN" sz="2400" b="1" baseline="-25000"/>
          </a:p>
        </p:txBody>
      </p:sp>
      <p:sp>
        <p:nvSpPr>
          <p:cNvPr id="26" name="文本框 25"/>
          <p:cNvSpPr txBox="1"/>
          <p:nvPr>
            <p:custDataLst>
              <p:tags r:id="rId18"/>
            </p:custDataLst>
          </p:nvPr>
        </p:nvSpPr>
        <p:spPr>
          <a:xfrm>
            <a:off x="4065746" y="1992471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NO</a:t>
            </a:r>
            <a:r>
              <a:rPr lang="en-US" altLang="zh-CN" sz="2400" b="1" baseline="-25000"/>
              <a:t>2</a:t>
            </a:r>
          </a:p>
        </p:txBody>
      </p:sp>
      <p:sp>
        <p:nvSpPr>
          <p:cNvPr id="27" name="文本框 26"/>
          <p:cNvSpPr txBox="1"/>
          <p:nvPr>
            <p:custDataLst>
              <p:tags r:id="rId19"/>
            </p:custDataLst>
          </p:nvPr>
        </p:nvSpPr>
        <p:spPr>
          <a:xfrm>
            <a:off x="5013008" y="1532414"/>
            <a:ext cx="11730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HNO</a:t>
            </a:r>
            <a:r>
              <a:rPr lang="en-US" altLang="zh-CN" sz="2400" b="1" baseline="-25000"/>
              <a:t>3</a:t>
            </a:r>
          </a:p>
        </p:txBody>
      </p:sp>
      <p:sp>
        <p:nvSpPr>
          <p:cNvPr id="29" name="文本框 28"/>
          <p:cNvSpPr txBox="1"/>
          <p:nvPr>
            <p:custDataLst>
              <p:tags r:id="rId20"/>
            </p:custDataLst>
          </p:nvPr>
        </p:nvSpPr>
        <p:spPr>
          <a:xfrm>
            <a:off x="6504305" y="1581785"/>
            <a:ext cx="1339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NO</a:t>
            </a:r>
            <a:r>
              <a:rPr lang="en-US" altLang="zh-CN" sz="2400" b="1" baseline="-25000"/>
              <a:t>3</a:t>
            </a:r>
            <a:r>
              <a:rPr lang="en-US" altLang="zh-CN" sz="3600" b="1" baseline="30000"/>
              <a:t>-</a:t>
            </a:r>
          </a:p>
        </p:txBody>
      </p:sp>
      <p:sp>
        <p:nvSpPr>
          <p:cNvPr id="30" name="文本框 29"/>
          <p:cNvSpPr txBox="1"/>
          <p:nvPr>
            <p:custDataLst>
              <p:tags r:id="rId21"/>
            </p:custDataLst>
          </p:nvPr>
        </p:nvSpPr>
        <p:spPr>
          <a:xfrm>
            <a:off x="5585460" y="3903980"/>
            <a:ext cx="1449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</a:rPr>
              <a:t>NH</a:t>
            </a:r>
            <a:r>
              <a:rPr lang="en-US" altLang="zh-CN" sz="2000" b="1" baseline="-25000">
                <a:solidFill>
                  <a:srgbClr val="FF0000"/>
                </a:solidFill>
              </a:rPr>
              <a:t>3</a:t>
            </a:r>
            <a:r>
              <a:rPr lang="en-US" altLang="zh-CN" sz="2000" b="1" baseline="30000">
                <a:solidFill>
                  <a:srgbClr val="FF0000"/>
                </a:solidFill>
              </a:rPr>
              <a:t>.</a:t>
            </a:r>
            <a:r>
              <a:rPr lang="en-US" altLang="zh-CN" sz="2000" b="1">
                <a:solidFill>
                  <a:srgbClr val="FF0000"/>
                </a:solidFill>
              </a:rPr>
              <a:t>H</a:t>
            </a:r>
            <a:r>
              <a:rPr lang="en-US" altLang="zh-CN" sz="2000" b="1" baseline="-25000">
                <a:solidFill>
                  <a:srgbClr val="FF0000"/>
                </a:solidFill>
              </a:rPr>
              <a:t>2</a:t>
            </a:r>
            <a:r>
              <a:rPr lang="en-US" altLang="zh-CN" sz="2000" b="1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31" name="左箭头 30"/>
          <p:cNvSpPr/>
          <p:nvPr>
            <p:custDataLst>
              <p:tags r:id="rId22"/>
            </p:custDataLst>
          </p:nvPr>
        </p:nvSpPr>
        <p:spPr>
          <a:xfrm rot="16200000">
            <a:off x="3417570" y="3825240"/>
            <a:ext cx="768985" cy="18605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2" name="左箭头 31"/>
          <p:cNvSpPr/>
          <p:nvPr>
            <p:custDataLst>
              <p:tags r:id="rId23"/>
            </p:custDataLst>
          </p:nvPr>
        </p:nvSpPr>
        <p:spPr>
          <a:xfrm rot="16200000" flipH="1">
            <a:off x="3083560" y="2403475"/>
            <a:ext cx="1379855" cy="12890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4" name="直接连接符 33"/>
          <p:cNvCxnSpPr/>
          <p:nvPr>
            <p:custDataLst>
              <p:tags r:id="rId24"/>
            </p:custDataLst>
          </p:nvPr>
        </p:nvCxnSpPr>
        <p:spPr>
          <a:xfrm>
            <a:off x="2350294" y="3375660"/>
            <a:ext cx="259080" cy="1905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>
            <p:custDataLst>
              <p:tags r:id="rId25"/>
            </p:custDataLst>
          </p:nvPr>
        </p:nvCxnSpPr>
        <p:spPr>
          <a:xfrm>
            <a:off x="2350294" y="1837849"/>
            <a:ext cx="259080" cy="1905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26"/>
            </p:custDataLst>
          </p:nvPr>
        </p:nvCxnSpPr>
        <p:spPr>
          <a:xfrm>
            <a:off x="2317433" y="2233613"/>
            <a:ext cx="259080" cy="1905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>
            <p:custDataLst>
              <p:tags r:id="rId27"/>
            </p:custDataLst>
          </p:nvPr>
        </p:nvCxnSpPr>
        <p:spPr>
          <a:xfrm flipH="1" flipV="1">
            <a:off x="3837623" y="4399121"/>
            <a:ext cx="0" cy="210503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>
            <p:custDataLst>
              <p:tags r:id="rId28"/>
            </p:custDataLst>
          </p:nvPr>
        </p:nvCxnSpPr>
        <p:spPr>
          <a:xfrm flipH="1" flipV="1">
            <a:off x="5585143" y="4396740"/>
            <a:ext cx="0" cy="210503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>
            <p:custDataLst>
              <p:tags r:id="rId29"/>
            </p:custDataLst>
          </p:nvPr>
        </p:nvCxnSpPr>
        <p:spPr>
          <a:xfrm flipH="1" flipV="1">
            <a:off x="7035324" y="4417060"/>
            <a:ext cx="0" cy="210503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>
            <p:custDataLst>
              <p:tags r:id="rId30"/>
            </p:custDataLst>
          </p:nvPr>
        </p:nvCxnSpPr>
        <p:spPr>
          <a:xfrm flipH="1" flipV="1">
            <a:off x="4467225" y="4393883"/>
            <a:ext cx="0" cy="210503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31"/>
            </p:custDataLst>
          </p:nvPr>
        </p:nvCxnSpPr>
        <p:spPr>
          <a:xfrm>
            <a:off x="2352993" y="2886393"/>
            <a:ext cx="259080" cy="1905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32"/>
            </p:custDataLst>
          </p:nvPr>
        </p:nvSpPr>
        <p:spPr>
          <a:xfrm>
            <a:off x="1852930" y="2645886"/>
            <a:ext cx="64484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/>
              <a:t>+2</a:t>
            </a:r>
          </a:p>
        </p:txBody>
      </p:sp>
      <p:cxnSp>
        <p:nvCxnSpPr>
          <p:cNvPr id="19" name="直接连接符 18"/>
          <p:cNvCxnSpPr/>
          <p:nvPr>
            <p:custDataLst>
              <p:tags r:id="rId33"/>
            </p:custDataLst>
          </p:nvPr>
        </p:nvCxnSpPr>
        <p:spPr>
          <a:xfrm flipH="1" flipV="1">
            <a:off x="6277293" y="4410710"/>
            <a:ext cx="0" cy="210503"/>
          </a:xfrm>
          <a:prstGeom prst="line">
            <a:avLst/>
          </a:prstGeom>
          <a:ln w="44450" cmpd="sng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>
            <p:custDataLst>
              <p:tags r:id="rId34"/>
            </p:custDataLst>
          </p:nvPr>
        </p:nvSpPr>
        <p:spPr>
          <a:xfrm>
            <a:off x="6781800" y="3903980"/>
            <a:ext cx="923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NH</a:t>
            </a:r>
            <a:r>
              <a:rPr lang="en-US" altLang="zh-CN" sz="2400" b="1" baseline="-25000"/>
              <a:t>4</a:t>
            </a:r>
            <a:r>
              <a:rPr lang="en-US" altLang="zh-CN" sz="2400" b="1" baseline="30000"/>
              <a:t>+</a:t>
            </a:r>
            <a:endParaRPr lang="en-US" altLang="zh-CN" sz="2400" b="1"/>
          </a:p>
        </p:txBody>
      </p:sp>
      <p:sp>
        <p:nvSpPr>
          <p:cNvPr id="43" name="文本框 42"/>
          <p:cNvSpPr txBox="1"/>
          <p:nvPr>
            <p:custDataLst>
              <p:tags r:id="rId35"/>
            </p:custDataLst>
          </p:nvPr>
        </p:nvSpPr>
        <p:spPr>
          <a:xfrm>
            <a:off x="3249295" y="1778000"/>
            <a:ext cx="459740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被氧化</a:t>
            </a:r>
          </a:p>
        </p:txBody>
      </p:sp>
      <p:sp>
        <p:nvSpPr>
          <p:cNvPr id="44" name="文本框 43"/>
          <p:cNvSpPr txBox="1"/>
          <p:nvPr>
            <p:custDataLst>
              <p:tags r:id="rId36"/>
            </p:custDataLst>
          </p:nvPr>
        </p:nvSpPr>
        <p:spPr>
          <a:xfrm>
            <a:off x="3959860" y="3411220"/>
            <a:ext cx="459740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被还原</a:t>
            </a:r>
          </a:p>
        </p:txBody>
      </p:sp>
      <p:sp>
        <p:nvSpPr>
          <p:cNvPr id="45" name="文本框 44"/>
          <p:cNvSpPr txBox="1"/>
          <p:nvPr>
            <p:custDataLst>
              <p:tags r:id="rId37"/>
            </p:custDataLst>
          </p:nvPr>
        </p:nvSpPr>
        <p:spPr>
          <a:xfrm>
            <a:off x="6026944" y="4640263"/>
            <a:ext cx="70437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2" animBg="1"/>
      <p:bldP spid="43" grpId="4"/>
      <p:bldP spid="44" grpId="6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056255" y="0"/>
            <a:ext cx="312674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  氮气的性质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pic>
        <p:nvPicPr>
          <p:cNvPr id="4" name="模拟闪电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4825" y="1007110"/>
            <a:ext cx="7862570" cy="4136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42894" y="99060"/>
            <a:ext cx="3495675" cy="64633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氮气的化学性质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902335" y="2461895"/>
            <a:ext cx="873760" cy="64516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N</a:t>
            </a:r>
            <a:r>
              <a:rPr lang="en-US" altLang="zh-CN" sz="3600" b="1" baseline="-250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" name="左箭头 30"/>
          <p:cNvSpPr/>
          <p:nvPr>
            <p:custDataLst>
              <p:tags r:id="rId3"/>
            </p:custDataLst>
          </p:nvPr>
        </p:nvSpPr>
        <p:spPr>
          <a:xfrm rot="8580000">
            <a:off x="1710690" y="2172970"/>
            <a:ext cx="1196340" cy="18605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左箭头 3"/>
          <p:cNvSpPr/>
          <p:nvPr>
            <p:custDataLst>
              <p:tags r:id="rId4"/>
            </p:custDataLst>
          </p:nvPr>
        </p:nvSpPr>
        <p:spPr>
          <a:xfrm rot="13560000">
            <a:off x="1805305" y="3211195"/>
            <a:ext cx="1142365" cy="192405"/>
          </a:xfrm>
          <a:prstGeom prst="lef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2051685" y="1437005"/>
            <a:ext cx="4907280" cy="610148"/>
            <a:chOff x="1285" y="3091"/>
            <a:chExt cx="8100" cy="1191"/>
          </a:xfrm>
        </p:grpSpPr>
        <p:sp>
          <p:nvSpPr>
            <p:cNvPr id="1603588" name="Text Box 4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285" y="3091"/>
              <a:ext cx="8100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 anchorCtr="1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+O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                2NO</a:t>
              </a:r>
            </a:p>
          </p:txBody>
        </p:sp>
        <p:grpSp>
          <p:nvGrpSpPr>
            <p:cNvPr id="1603591" name="Group 7"/>
            <p:cNvGrpSpPr/>
            <p:nvPr>
              <p:custDataLst>
                <p:tags r:id="rId23"/>
              </p:custDataLst>
            </p:nvPr>
          </p:nvGrpSpPr>
          <p:grpSpPr>
            <a:xfrm>
              <a:off x="4326" y="3144"/>
              <a:ext cx="2745" cy="1138"/>
              <a:chOff x="1056" y="2856"/>
              <a:chExt cx="1098" cy="455"/>
            </a:xfrm>
          </p:grpSpPr>
          <p:sp>
            <p:nvSpPr>
              <p:cNvPr id="8198" name="Rectangle 8"/>
              <p:cNvSpPr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1104" y="2856"/>
                <a:ext cx="964" cy="2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80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放电或高温</a:t>
                </a:r>
              </a:p>
            </p:txBody>
          </p:sp>
          <p:sp>
            <p:nvSpPr>
              <p:cNvPr id="8199" name="Text Box 9"/>
              <p:cNvSpPr txBox="1"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1056" y="2952"/>
                <a:ext cx="1098" cy="3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>
                    <a:solidFill>
                      <a:srgbClr val="FF33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=========</a:t>
                </a:r>
              </a:p>
            </p:txBody>
          </p:sp>
        </p:grpSp>
      </p:grpSp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2870200" y="2917825"/>
            <a:ext cx="3742690" cy="712470"/>
            <a:chOff x="0" y="4986"/>
            <a:chExt cx="5894" cy="1122"/>
          </a:xfrm>
        </p:grpSpPr>
        <p:sp>
          <p:nvSpPr>
            <p:cNvPr id="1604613" name="Text Box 5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0" y="5284"/>
              <a:ext cx="5895" cy="8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 anchorCtr="1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+3Mg          Mg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grpSp>
          <p:nvGrpSpPr>
            <p:cNvPr id="1604615" name="Group 7"/>
            <p:cNvGrpSpPr/>
            <p:nvPr>
              <p:custDataLst>
                <p:tags r:id="rId19"/>
              </p:custDataLst>
            </p:nvPr>
          </p:nvGrpSpPr>
          <p:grpSpPr>
            <a:xfrm>
              <a:off x="2455" y="4986"/>
              <a:ext cx="1985" cy="1122"/>
              <a:chOff x="2282" y="125"/>
              <a:chExt cx="794" cy="449"/>
            </a:xfrm>
          </p:grpSpPr>
          <p:sp>
            <p:nvSpPr>
              <p:cNvPr id="9226" name="Rectangle 8"/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2299" y="125"/>
                <a:ext cx="777" cy="2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2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点燃</a:t>
                </a:r>
              </a:p>
            </p:txBody>
          </p:sp>
          <p:sp>
            <p:nvSpPr>
              <p:cNvPr id="9227" name="Text Box 9"/>
              <p:cNvSpPr txBox="1">
                <a:spLocks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2282" y="245"/>
                <a:ext cx="774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====</a:t>
                </a:r>
              </a:p>
            </p:txBody>
          </p:sp>
        </p:grpSp>
      </p:grp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2950210" y="3785235"/>
            <a:ext cx="4213860" cy="745490"/>
            <a:chOff x="0" y="2966"/>
            <a:chExt cx="6636" cy="1174"/>
          </a:xfrm>
        </p:grpSpPr>
        <p:sp>
          <p:nvSpPr>
            <p:cNvPr id="1604612" name="Text Box 4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0" y="3163"/>
              <a:ext cx="6636" cy="8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b" anchorCtr="1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+3H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                 2NH</a:t>
              </a:r>
              <a:r>
                <a:rPr lang="en-US" altLang="zh-CN" baseline="-3000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grpSp>
          <p:nvGrpSpPr>
            <p:cNvPr id="1604618" name="Group 10"/>
            <p:cNvGrpSpPr/>
            <p:nvPr>
              <p:custDataLst>
                <p:tags r:id="rId14"/>
              </p:custDataLst>
            </p:nvPr>
          </p:nvGrpSpPr>
          <p:grpSpPr>
            <a:xfrm>
              <a:off x="2374" y="2966"/>
              <a:ext cx="2962" cy="1175"/>
              <a:chOff x="2784" y="433"/>
              <a:chExt cx="1185" cy="470"/>
            </a:xfrm>
          </p:grpSpPr>
          <p:graphicFrame>
            <p:nvGraphicFramePr>
              <p:cNvPr id="9223" name="Object 11"/>
              <p:cNvGraphicFramePr>
                <a:graphicFrameLocks noChangeAspect="1"/>
              </p:cNvGraphicFramePr>
              <p:nvPr>
                <p:custDataLst>
                  <p:tags r:id="rId15"/>
                </p:custDataLst>
              </p:nvPr>
            </p:nvGraphicFramePr>
            <p:xfrm>
              <a:off x="2784" y="570"/>
              <a:ext cx="926" cy="21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7" imgW="0" imgH="0" progId="Equation.DSMT4">
                      <p:embed/>
                    </p:oleObj>
                  </mc:Choice>
                  <mc:Fallback>
                    <p:oleObj name="Equation" r:id="rId27" imgW="0" imgH="0" progId="Equation.DSMT4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2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784" y="570"/>
                            <a:ext cx="926" cy="21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9224" name="Rectangle 12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2821" y="433"/>
                <a:ext cx="1148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8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高温、高压</a:t>
                </a:r>
              </a:p>
            </p:txBody>
          </p:sp>
          <p:sp>
            <p:nvSpPr>
              <p:cNvPr id="9225" name="Rectangle 13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2930" y="671"/>
                <a:ext cx="851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5875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8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催化剂</a:t>
                </a:r>
              </a:p>
            </p:txBody>
          </p:sp>
        </p:grpSp>
      </p:grpSp>
      <p:sp>
        <p:nvSpPr>
          <p:cNvPr id="9" name="左大括号 8"/>
          <p:cNvSpPr/>
          <p:nvPr>
            <p:custDataLst>
              <p:tags r:id="rId8"/>
            </p:custDataLst>
          </p:nvPr>
        </p:nvSpPr>
        <p:spPr>
          <a:xfrm>
            <a:off x="2870200" y="3240405"/>
            <a:ext cx="212725" cy="933450"/>
          </a:xfrm>
          <a:prstGeom prst="leftBrac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009015" y="1494155"/>
            <a:ext cx="1227455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chemeClr val="bg1"/>
                </a:solidFill>
              </a:rPr>
              <a:t>被氧化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1009015" y="3324860"/>
            <a:ext cx="1227455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chemeClr val="bg1"/>
                </a:solidFill>
              </a:rPr>
              <a:t>被还原</a:t>
            </a:r>
          </a:p>
        </p:txBody>
      </p:sp>
      <p:sp>
        <p:nvSpPr>
          <p:cNvPr id="12" name="左大括号 11"/>
          <p:cNvSpPr/>
          <p:nvPr>
            <p:custDataLst>
              <p:tags r:id="rId11"/>
            </p:custDataLst>
          </p:nvPr>
        </p:nvSpPr>
        <p:spPr>
          <a:xfrm rot="10800000">
            <a:off x="6904990" y="1772285"/>
            <a:ext cx="259080" cy="2138045"/>
          </a:xfrm>
          <a:prstGeom prst="leftBrac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7408545" y="2611120"/>
            <a:ext cx="1463675" cy="46037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氮的固定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" grpId="2" animBg="1"/>
      <p:bldP spid="9" grpId="6" animBg="1"/>
      <p:bldP spid="10" grpId="4" animBg="1"/>
      <p:bldP spid="11" grpId="8" animBg="1"/>
      <p:bldP spid="12" grpId="9" animBg="1"/>
      <p:bldP spid="13" grpId="1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  <p:tag name="KSO_WM_MEDIACOVER_FLAG" val="1"/>
  <p:tag name="KSO_WM_UNIT_MEDIACOVER_BTN_STATE" val="1"/>
  <p:tag name="KSO_WM_UNIT_MEDIACOVER_BTNRECT" val="0*0*0*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  <p:tag name="KSO_WM_MEDIACOVER_FLAG" val="1"/>
  <p:tag name="KSO_WM_UNIT_MEDIACOVER_BTN_STATE" val="1"/>
  <p:tag name="KSO_WM_UNIT_MEDIACOVER_BTNRECT" val="0*0*0*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5768*2963*1273*127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6040*3394*857*857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  <p:tag name="KSO_WM_UNIT_TABLE_BEAUTIFY" val="smartTable{802c7386-86f8-4195-ad88-e48ea419d5f0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  <p:tag name="KSO_WM_UNIT_PLACING_PICTURE_USER_VIEWPORT" val="{&quot;height&quot;:3668,&quot;width&quot;:4305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1146</Words>
  <Application>Microsoft Office PowerPoint</Application>
  <PresentationFormat>全屏显示(16:10)</PresentationFormat>
  <Paragraphs>178</Paragraphs>
  <Slides>29</Slides>
  <Notes>3</Notes>
  <HiddenSlides>0</HiddenSlides>
  <MMClips>4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等线</vt:lpstr>
      <vt:lpstr>黑体</vt:lpstr>
      <vt:lpstr>华文中宋</vt:lpstr>
      <vt:lpstr>楷体</vt:lpstr>
      <vt:lpstr>宋体</vt:lpstr>
      <vt:lpstr>Arial</vt:lpstr>
      <vt:lpstr>Times New Roman</vt:lpstr>
      <vt:lpstr>Verdana</vt:lpstr>
      <vt:lpstr>Wingdings</vt:lpstr>
      <vt:lpstr>Office 主题​​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李 德源</cp:lastModifiedBy>
  <cp:revision>5</cp:revision>
  <cp:lastPrinted>2020-12-23T09:26:37Z</cp:lastPrinted>
  <dcterms:created xsi:type="dcterms:W3CDTF">2020-12-23T09:26:37Z</dcterms:created>
  <dcterms:modified xsi:type="dcterms:W3CDTF">2021-01-30T09:53:05Z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