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1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88" r:id="rId3"/>
    <p:sldId id="344" r:id="rId4"/>
    <p:sldId id="428" r:id="rId5"/>
    <p:sldId id="429" r:id="rId6"/>
    <p:sldId id="430" r:id="rId7"/>
    <p:sldId id="434" r:id="rId8"/>
    <p:sldId id="301" r:id="rId9"/>
    <p:sldId id="285" r:id="rId10"/>
    <p:sldId id="284" r:id="rId11"/>
    <p:sldId id="282" r:id="rId12"/>
    <p:sldId id="436" r:id="rId13"/>
    <p:sldId id="290" r:id="rId14"/>
    <p:sldId id="299" r:id="rId15"/>
    <p:sldId id="291" r:id="rId16"/>
    <p:sldId id="292" r:id="rId17"/>
    <p:sldId id="293" r:id="rId18"/>
    <p:sldId id="300" r:id="rId19"/>
    <p:sldId id="437" r:id="rId20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1">
          <p15:clr>
            <a:srgbClr val="A4A3A4"/>
          </p15:clr>
        </p15:guide>
        <p15:guide id="2" pos="376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182" autoAdjust="0"/>
    <p:restoredTop sz="94660"/>
  </p:normalViewPr>
  <p:slideViewPr>
    <p:cSldViewPr snapToGrid="0">
      <p:cViewPr varScale="1">
        <p:scale>
          <a:sx n="67" d="100"/>
          <a:sy n="67" d="100"/>
        </p:scale>
        <p:origin x="520" y="52"/>
      </p:cViewPr>
      <p:guideLst>
        <p:guide orient="horz" pos="2051"/>
        <p:guide pos="3767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/>
              </a:rPr>
              <a:t>2021/1/31</a:t>
            </a:fld>
            <a:endParaRPr lang="zh-CN" altLang="en-US">
              <a:latin typeface="微软雅黑" panose="020B0503020204020204" charset="-122"/>
              <a:ea typeface="微软雅黑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/>
              </a:rPr>
              <a:t>‹#›</a:t>
            </a:fld>
            <a:endParaRPr lang="zh-CN" altLang="en-US">
              <a:latin typeface="微软雅黑" panose="020B0503020204020204" charset="-122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6215852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/>
              </a:defRPr>
            </a:lvl1pPr>
          </a:lstStyle>
          <a:p>
            <a:fld id="{1AC49D05-6128-4D0D-A32A-06A5E73B386C}" type="datetimeFigureOut">
              <a:rPr lang="zh-CN" altLang="en-US" smtClean="0"/>
              <a:t>2021/1/31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/>
              </a:defRPr>
            </a:lvl1pPr>
          </a:lstStyle>
          <a:p>
            <a:fld id="{5849F42C-2DAE-424C-A4B8-3140182C3E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9621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7865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4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8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33.xml"/><Relationship Id="rId4" Type="http://schemas.openxmlformats.org/officeDocument/2006/relationships/tags" Target="../tags/tag3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0.xml"/><Relationship Id="rId4" Type="http://schemas.openxmlformats.org/officeDocument/2006/relationships/tags" Target="../tags/tag1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1">
          <a:blip r:embed="rId2"/>
          <a:tile tx="0" ty="0" sx="100000" sy="100000" flip="none" algn="t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 userDrawn="1"/>
        </p:nvSpPr>
        <p:spPr>
          <a:xfrm>
            <a:off x="2640330" y="1631315"/>
            <a:ext cx="6911340" cy="3403600"/>
          </a:xfrm>
          <a:prstGeom prst="rect">
            <a:avLst/>
          </a:prstGeom>
          <a:noFill/>
          <a:ln w="19050">
            <a:solidFill>
              <a:srgbClr val="F0A5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 userDrawn="1"/>
        </p:nvSpPr>
        <p:spPr>
          <a:xfrm>
            <a:off x="2747645" y="1743075"/>
            <a:ext cx="6724650" cy="3179445"/>
          </a:xfrm>
          <a:prstGeom prst="rect">
            <a:avLst/>
          </a:prstGeom>
          <a:noFill/>
          <a:ln w="19050">
            <a:solidFill>
              <a:srgbClr val="DBC0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879742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2021/1/31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879742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2021/1/31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109728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60" normalizeH="0" baseline="0" noProof="1">
                <a:uFillTx/>
                <a:latin typeface="Arial" panose="020B0604020202020204" pitchFamily="34" charset="0"/>
                <a:ea typeface="微软雅黑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109728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200"/>
              </a:spcAft>
              <a:defRPr kumimoji="0" lang="zh-CN" altLang="en-US" sz="1800" b="0" i="0" u="none" strike="noStrike" kern="1200" cap="none" spc="180" normalizeH="0" baseline="0" noProof="1">
                <a:uFillTx/>
                <a:latin typeface="Arial" panose="020B0604020202020204" pitchFamily="34" charset="0"/>
                <a:ea typeface="微软雅黑" pitchFamily="34" charset="-122"/>
                <a:cs typeface="+mn-cs"/>
                <a:sym typeface="+mn-ea"/>
              </a:defRPr>
            </a:lvl1pPr>
            <a:lvl2pPr marL="685800" marR="0" lvl="1" indent="-228600" algn="l" defTabSz="109728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720"/>
              </a:spcAft>
              <a:tabLst>
                <a:tab pos="1931670" algn="l"/>
              </a:tabLst>
              <a:defRPr kumimoji="0" lang="zh-CN" altLang="en-US" sz="1602" b="0" i="0" u="none" strike="noStrike" kern="1200" cap="none" spc="180" normalizeH="0" baseline="0" noProof="1">
                <a:uFillTx/>
                <a:latin typeface="Arial" panose="020B0604020202020204" pitchFamily="34" charset="0"/>
                <a:ea typeface="微软雅黑" pitchFamily="34" charset="-122"/>
                <a:cs typeface="+mn-cs"/>
                <a:sym typeface="+mn-ea"/>
              </a:defRPr>
            </a:lvl2pPr>
            <a:lvl3pPr marL="1143000" marR="0" lvl="2" indent="-228600" algn="l" defTabSz="109728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720"/>
              </a:spcAft>
              <a:defRPr kumimoji="0" lang="zh-CN" altLang="en-US" sz="1602" b="0" i="0" u="none" strike="noStrike" kern="1200" cap="none" spc="180" normalizeH="0" baseline="0" noProof="1">
                <a:uFillTx/>
                <a:latin typeface="Arial" panose="020B0604020202020204" pitchFamily="34" charset="0"/>
                <a:ea typeface="微软雅黑" pitchFamily="34" charset="-122"/>
                <a:cs typeface="+mn-cs"/>
                <a:sym typeface="+mn-ea"/>
              </a:defRPr>
            </a:lvl3pPr>
            <a:lvl4pPr marL="1600200" marR="0" lvl="3" indent="-228600" algn="l" defTabSz="109728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60"/>
              </a:spcAft>
              <a:defRPr kumimoji="0" lang="zh-CN" altLang="en-US" sz="1398" b="0" i="0" u="none" strike="noStrike" kern="1200" cap="none" spc="180" normalizeH="0" baseline="0" noProof="1">
                <a:uFillTx/>
                <a:latin typeface="Arial" panose="020B0604020202020204" pitchFamily="34" charset="0"/>
                <a:ea typeface="微软雅黑" pitchFamily="34" charset="-122"/>
                <a:cs typeface="+mn-cs"/>
                <a:sym typeface="+mn-ea"/>
              </a:defRPr>
            </a:lvl4pPr>
            <a:lvl5pPr marL="2057400" marR="0" lvl="4" indent="-228600" algn="l" defTabSz="109728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60"/>
              </a:spcAft>
              <a:defRPr kumimoji="0" lang="zh-CN" altLang="en-US" sz="1398" b="0" i="0" u="none" strike="noStrike" kern="1200" cap="none" spc="180" normalizeH="0" baseline="0" noProof="1">
                <a:uFillTx/>
                <a:latin typeface="Arial" panose="020B0604020202020204" pitchFamily="34" charset="0"/>
                <a:ea typeface="微软雅黑" pitchFamily="34" charset="-122"/>
                <a:cs typeface="+mn-cs"/>
                <a:sym typeface="+mn-ea"/>
              </a:defRPr>
            </a:lvl5pPr>
            <a:lvl6pPr marL="2286000" indent="0">
              <a:buNone/>
              <a:defRPr/>
            </a:lvl6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43063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1">
          <a:blip r:embed="rId2"/>
          <a:tile tx="0" ty="0" sx="100000" sy="100000" flip="none" algn="t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 userDrawn="1"/>
        </p:nvSpPr>
        <p:spPr>
          <a:xfrm>
            <a:off x="3696970" y="2522855"/>
            <a:ext cx="4984115" cy="1310005"/>
          </a:xfrm>
          <a:prstGeom prst="rect">
            <a:avLst/>
          </a:prstGeom>
          <a:noFill/>
          <a:ln w="19050">
            <a:solidFill>
              <a:srgbClr val="F0A5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3821430" y="2637155"/>
            <a:ext cx="4742815" cy="1082040"/>
          </a:xfrm>
          <a:prstGeom prst="rect">
            <a:avLst/>
          </a:prstGeom>
          <a:noFill/>
          <a:ln w="19050">
            <a:solidFill>
              <a:srgbClr val="DBC0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 descr="摄图网_500499762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EFEF4">
                  <a:alpha val="100000"/>
                </a:srgbClr>
              </a:clrFrom>
              <a:clrTo>
                <a:srgbClr val="FEFEF4">
                  <a:alpha val="100000"/>
                  <a:alpha val="0"/>
                </a:srgbClr>
              </a:clrTo>
            </a:clrChange>
          </a:blip>
          <a:srcRect l="8440" t="46091" r="88081" b="49937"/>
          <a:stretch>
            <a:fillRect/>
          </a:stretch>
        </p:blipFill>
        <p:spPr>
          <a:xfrm>
            <a:off x="1189355" y="981075"/>
            <a:ext cx="434975" cy="279400"/>
          </a:xfrm>
          <a:prstGeom prst="rect">
            <a:avLst/>
          </a:prstGeom>
        </p:spPr>
      </p:pic>
      <p:pic>
        <p:nvPicPr>
          <p:cNvPr id="2" name="图片 1" descr="摄图网_500499762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EFEF4">
                  <a:alpha val="100000"/>
                </a:srgbClr>
              </a:clrFrom>
              <a:clrTo>
                <a:srgbClr val="FEFEF4">
                  <a:alpha val="100000"/>
                  <a:alpha val="0"/>
                </a:srgbClr>
              </a:clrTo>
            </a:clrChange>
          </a:blip>
          <a:srcRect l="8440" t="46091" r="88081" b="49937"/>
          <a:stretch>
            <a:fillRect/>
          </a:stretch>
        </p:blipFill>
        <p:spPr>
          <a:xfrm rot="3420000">
            <a:off x="798830" y="745490"/>
            <a:ext cx="434975" cy="279400"/>
          </a:xfrm>
          <a:prstGeom prst="rect">
            <a:avLst/>
          </a:prstGeom>
        </p:spPr>
      </p:pic>
      <p:pic>
        <p:nvPicPr>
          <p:cNvPr id="4" name="图片 3" descr="摄图网_500499762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EFEF4">
                  <a:alpha val="100000"/>
                </a:srgbClr>
              </a:clrFrom>
              <a:clrTo>
                <a:srgbClr val="FEFEF4">
                  <a:alpha val="100000"/>
                  <a:alpha val="0"/>
                </a:srgbClr>
              </a:clrTo>
            </a:clrChange>
          </a:blip>
          <a:srcRect l="8440" t="46091" r="88081" b="49937"/>
          <a:stretch>
            <a:fillRect/>
          </a:stretch>
        </p:blipFill>
        <p:spPr>
          <a:xfrm rot="4920000">
            <a:off x="3056255" y="1780540"/>
            <a:ext cx="994410" cy="63881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rotWithShape="1">
          <a:blip r:embed="rId2"/>
          <a:tile tx="0" ty="0" sx="100000" sy="100000" flip="none" algn="t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021080" y="725170"/>
            <a:ext cx="10149205" cy="5408295"/>
            <a:chOff x="1344" y="762"/>
            <a:chExt cx="16582" cy="9276"/>
          </a:xfrm>
        </p:grpSpPr>
        <p:sp>
          <p:nvSpPr>
            <p:cNvPr id="4" name="矩形 3"/>
            <p:cNvSpPr/>
            <p:nvPr userDrawn="1"/>
          </p:nvSpPr>
          <p:spPr>
            <a:xfrm>
              <a:off x="1344" y="762"/>
              <a:ext cx="16583" cy="9276"/>
            </a:xfrm>
            <a:prstGeom prst="rect">
              <a:avLst/>
            </a:prstGeom>
            <a:noFill/>
            <a:ln w="19050">
              <a:solidFill>
                <a:srgbClr val="F0A5B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 userDrawn="1"/>
          </p:nvSpPr>
          <p:spPr>
            <a:xfrm>
              <a:off x="1569" y="1068"/>
              <a:ext cx="16134" cy="8665"/>
            </a:xfrm>
            <a:prstGeom prst="rect">
              <a:avLst/>
            </a:prstGeom>
            <a:noFill/>
            <a:ln w="19050">
              <a:solidFill>
                <a:srgbClr val="DBC09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6" name="图片 5" descr="摄图网_500499762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EFEF4">
                  <a:alpha val="100000"/>
                </a:srgbClr>
              </a:clrFrom>
              <a:clrTo>
                <a:srgbClr val="FEFEF4">
                  <a:alpha val="100000"/>
                  <a:alpha val="0"/>
                </a:srgbClr>
              </a:clrTo>
            </a:clrChange>
          </a:blip>
          <a:srcRect l="29086" t="15609" r="10060" b="15609"/>
          <a:stretch>
            <a:fillRect/>
          </a:stretch>
        </p:blipFill>
        <p:spPr>
          <a:xfrm>
            <a:off x="4288155" y="1821180"/>
            <a:ext cx="7920990" cy="503682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 userDrawn="1"/>
        </p:nvSpPr>
        <p:spPr>
          <a:xfrm>
            <a:off x="997585" y="521970"/>
            <a:ext cx="10530205" cy="5890260"/>
          </a:xfrm>
          <a:prstGeom prst="rect">
            <a:avLst/>
          </a:prstGeom>
          <a:noFill/>
          <a:ln w="19050">
            <a:solidFill>
              <a:srgbClr val="F0A5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 userDrawn="1"/>
        </p:nvSpPr>
        <p:spPr>
          <a:xfrm>
            <a:off x="1140460" y="716280"/>
            <a:ext cx="10245090" cy="5502275"/>
          </a:xfrm>
          <a:prstGeom prst="rect">
            <a:avLst/>
          </a:prstGeom>
          <a:noFill/>
          <a:ln w="19050">
            <a:solidFill>
              <a:srgbClr val="DBC0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879742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2021/1/31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879742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2021/1/31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90204" pitchFamily="34" charset="0"/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879742" y="6349833"/>
            <a:ext cx="2700000" cy="316800"/>
          </a:xfrm>
        </p:spPr>
        <p:txBody>
          <a:bodyPr/>
          <a:lstStyle/>
          <a:p>
            <a:fld id="{9EFD9D74-47D9-4702-A33C-335B63B48DBF}" type="datetimeFigureOut">
              <a:rPr lang="zh-CN" altLang="en-US" smtClean="0"/>
              <a:t>2021/1/31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69882" y="432000"/>
            <a:ext cx="10852237" cy="648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879742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2021/1/31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SO_TEMPLATE" hidden="1"/>
          <p:cNvSpPr/>
          <p:nvPr userDrawn="1">
            <p:custDataLst>
              <p:tags r:id="rId14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9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9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9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9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9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6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tags" Target="../tags/tag70.xml"/><Relationship Id="rId7" Type="http://schemas.openxmlformats.org/officeDocument/2006/relationships/tags" Target="../tags/tag74.xml"/><Relationship Id="rId2" Type="http://schemas.openxmlformats.org/officeDocument/2006/relationships/tags" Target="../tags/tag69.xml"/><Relationship Id="rId1" Type="http://schemas.openxmlformats.org/officeDocument/2006/relationships/tags" Target="../tags/tag68.xml"/><Relationship Id="rId6" Type="http://schemas.openxmlformats.org/officeDocument/2006/relationships/tags" Target="../tags/tag73.xml"/><Relationship Id="rId5" Type="http://schemas.openxmlformats.org/officeDocument/2006/relationships/tags" Target="../tags/tag72.xml"/><Relationship Id="rId4" Type="http://schemas.openxmlformats.org/officeDocument/2006/relationships/tags" Target="../tags/tag71.xml"/><Relationship Id="rId9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5" Type="http://schemas.openxmlformats.org/officeDocument/2006/relationships/image" Target="../media/image7.jpeg"/><Relationship Id="rId4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7" Type="http://schemas.openxmlformats.org/officeDocument/2006/relationships/image" Target="../media/image7.jpeg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image" Target="../media/image8.wmf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47.xml"/><Relationship Id="rId7" Type="http://schemas.openxmlformats.org/officeDocument/2006/relationships/image" Target="../media/image7.jpeg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image" Target="../media/image9.wmf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7" Type="http://schemas.openxmlformats.org/officeDocument/2006/relationships/image" Target="../media/image10.jpeg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 userDrawn="1"/>
        </p:nvSpPr>
        <p:spPr>
          <a:xfrm>
            <a:off x="3611562" y="2210436"/>
            <a:ext cx="50184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800" b="1">
                <a:solidFill>
                  <a:srgbClr val="DDA2B1"/>
                </a:solidFill>
                <a:latin typeface="锐字逼格锐线粗体简2.0" panose="02010604000000000000" charset="-122"/>
                <a:ea typeface="锐字逼格锐线粗体简2.0" panose="02010604000000000000" charset="-122"/>
              </a:rPr>
              <a:t>5.2.1   </a:t>
            </a:r>
            <a:r>
              <a:rPr lang="zh-CN" altLang="en-US" sz="4800" b="1">
                <a:solidFill>
                  <a:srgbClr val="DDA2B1"/>
                </a:solidFill>
                <a:latin typeface="锐字逼格锐线粗体简2.0" panose="02010604000000000000" charset="-122"/>
                <a:ea typeface="锐字逼格锐线粗体简2.0" panose="02010604000000000000" charset="-122"/>
              </a:rPr>
              <a:t>习题课</a:t>
            </a:r>
          </a:p>
        </p:txBody>
      </p:sp>
      <p:sp>
        <p:nvSpPr>
          <p:cNvPr id="25" name="文本框 24"/>
          <p:cNvSpPr txBox="1"/>
          <p:nvPr userDrawn="1"/>
        </p:nvSpPr>
        <p:spPr>
          <a:xfrm>
            <a:off x="2768600" y="3532505"/>
            <a:ext cx="6704330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>
                <a:solidFill>
                  <a:schemeClr val="tx1">
                    <a:lumMod val="50000"/>
                    <a:lumOff val="50000"/>
                  </a:schemeClr>
                </a:solidFill>
                <a:latin typeface="思源黑体旧字形 Light" panose="020B0300000000000000" charset="-128"/>
                <a:ea typeface="思源黑体旧字形 Light" panose="020B0300000000000000" charset="-128"/>
              </a:rPr>
              <a:t>Lorem ipsum dolor sit amet, consectetuer adipiscing elit. Maecenas porttitor congue massa. Fusce posuere, magna sed pulvinar ultricies, purus lectus malesuada libero, sit amet commodo magna eros </a:t>
            </a: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  <a:latin typeface="思源黑体旧字形 Light" panose="020B0300000000000000" charset="-128"/>
                <a:ea typeface="思源黑体旧字形 Light" panose="020B0300000000000000" charset="-128"/>
              </a:rPr>
              <a:t>quis </a:t>
            </a:r>
            <a:r>
              <a:rPr lang="en-US" altLang="zh-CN" sz="900">
                <a:solidFill>
                  <a:schemeClr val="tx1">
                    <a:lumMod val="50000"/>
                    <a:lumOff val="50000"/>
                  </a:schemeClr>
                </a:solidFill>
                <a:latin typeface="思源黑体旧字形 Light" panose="020B0300000000000000" charset="-128"/>
                <a:ea typeface="思源黑体旧字形 Light" panose="020B0300000000000000" charset="-128"/>
              </a:rPr>
              <a:t>urna.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A36A5A70-376D-4E25-B7DD-DA0B6E68BB6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4876800" y="2951448"/>
            <a:ext cx="4133850" cy="58105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氮的氧化物的计算</a:t>
            </a:r>
            <a:endParaRPr lang="zh-CN" altLang="en-US" sz="252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  <a:cs typeface="Times New Roman" panose="02020503050405090304" pitchFamily="18" charset="0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86790" y="1380490"/>
            <a:ext cx="9709150" cy="40309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algn="l"/>
            <a:r>
              <a:rPr lang="en-US" altLang="zh-CN" sz="3200" b="0" dirty="0">
                <a:latin typeface="宋体" charset="0"/>
                <a:cs typeface="宋体" charset="0"/>
              </a:rPr>
              <a:t>4</a:t>
            </a:r>
            <a:r>
              <a:rPr lang="zh-CN" altLang="en-US" sz="3200" b="0" dirty="0">
                <a:latin typeface="宋体" charset="0"/>
                <a:cs typeface="宋体" charset="0"/>
              </a:rPr>
              <a:t>．将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40 mL</a:t>
            </a:r>
            <a:r>
              <a:rPr lang="zh-CN" altLang="en-US" sz="3200" b="0" dirty="0">
                <a:latin typeface="宋体" charset="0"/>
                <a:cs typeface="宋体" charset="0"/>
              </a:rPr>
              <a:t>二氧化氮和一氧化氮的混合气体通入倒立于水槽中盛满水的试管中，充分反应后试管中剩下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20 mL</a:t>
            </a:r>
            <a:r>
              <a:rPr lang="zh-CN" altLang="en-US" sz="3200" b="0" dirty="0">
                <a:latin typeface="宋体" charset="0"/>
                <a:cs typeface="宋体" charset="0"/>
              </a:rPr>
              <a:t>气体，则原混合气体中二氧化氮和一氧化氮的体积比为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(</a:t>
            </a:r>
            <a:r>
              <a:rPr lang="zh-CN" altLang="en-US" sz="3200" b="0" dirty="0">
                <a:latin typeface="宋体" charset="0"/>
                <a:cs typeface="宋体" charset="0"/>
              </a:rPr>
              <a:t>　　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)</a:t>
            </a:r>
          </a:p>
          <a:p>
            <a:pPr marL="0" indent="0" algn="l"/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A</a:t>
            </a:r>
            <a:r>
              <a:rPr lang="zh-CN" altLang="en-US" sz="3200" b="0" dirty="0">
                <a:latin typeface="宋体" charset="0"/>
                <a:cs typeface="宋体" charset="0"/>
              </a:rPr>
              <a:t>．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en-US" altLang="zh-CN" sz="3200" b="0" dirty="0">
                <a:latin typeface="宋体" charset="0"/>
                <a:cs typeface="宋体" charset="0"/>
              </a:rPr>
              <a:t>∶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1</a:t>
            </a:r>
            <a:r>
              <a:rPr lang="en-US" altLang="zh-CN" sz="3200" b="0" dirty="0">
                <a:latin typeface="宋体" charset="0"/>
                <a:cs typeface="宋体" charset="0"/>
              </a:rPr>
              <a:t>   </a:t>
            </a:r>
          </a:p>
          <a:p>
            <a:pPr marL="0" indent="0" algn="l"/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B</a:t>
            </a:r>
            <a:r>
              <a:rPr lang="zh-CN" altLang="en-US" sz="3200" b="0" dirty="0">
                <a:latin typeface="宋体" charset="0"/>
                <a:cs typeface="宋体" charset="0"/>
              </a:rPr>
              <a:t>．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1</a:t>
            </a:r>
            <a:r>
              <a:rPr lang="en-US" altLang="zh-CN" sz="3200" b="0" dirty="0">
                <a:latin typeface="宋体" charset="0"/>
                <a:cs typeface="宋体" charset="0"/>
              </a:rPr>
              <a:t>∶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3</a:t>
            </a:r>
            <a:r>
              <a:rPr lang="en-US" altLang="zh-CN" sz="3200" b="0" dirty="0">
                <a:latin typeface="宋体" charset="0"/>
                <a:cs typeface="宋体" charset="0"/>
              </a:rPr>
              <a:t>            </a:t>
            </a:r>
          </a:p>
          <a:p>
            <a:pPr marL="0" indent="0" algn="l"/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C</a:t>
            </a:r>
            <a:r>
              <a:rPr lang="zh-CN" altLang="en-US" sz="3200" b="0" dirty="0">
                <a:latin typeface="宋体" charset="0"/>
                <a:cs typeface="宋体" charset="0"/>
              </a:rPr>
              <a:t>．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3</a:t>
            </a:r>
            <a:r>
              <a:rPr lang="en-US" altLang="zh-CN" sz="3200" b="0" dirty="0">
                <a:latin typeface="宋体" charset="0"/>
                <a:cs typeface="宋体" charset="0"/>
              </a:rPr>
              <a:t>∶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1	</a:t>
            </a:r>
          </a:p>
          <a:p>
            <a:pPr marL="0" indent="0" algn="l"/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D</a:t>
            </a:r>
            <a:r>
              <a:rPr lang="zh-CN" altLang="en-US" sz="3200" b="0" dirty="0">
                <a:latin typeface="宋体" charset="0"/>
                <a:cs typeface="宋体" charset="0"/>
              </a:rPr>
              <a:t>．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1</a:t>
            </a:r>
            <a:r>
              <a:rPr lang="en-US" altLang="zh-CN" sz="3200" b="0" dirty="0">
                <a:latin typeface="宋体" charset="0"/>
                <a:cs typeface="宋体" charset="0"/>
              </a:rPr>
              <a:t>∶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1</a:t>
            </a:r>
            <a:endParaRPr lang="zh-CN" altLang="en-US" sz="3200" dirty="0"/>
          </a:p>
        </p:txBody>
      </p:sp>
      <p:sp>
        <p:nvSpPr>
          <p:cNvPr id="12" name="文本框 11"/>
          <p:cNvSpPr txBox="1"/>
          <p:nvPr/>
        </p:nvSpPr>
        <p:spPr>
          <a:xfrm>
            <a:off x="1985645" y="2798445"/>
            <a:ext cx="85661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</a:rPr>
              <a:t>C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590550" y="1525905"/>
            <a:ext cx="11224895" cy="3538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algn="l"/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5</a:t>
            </a:r>
            <a:r>
              <a:rPr lang="zh-CN" altLang="en-US" sz="3200" b="0" dirty="0">
                <a:latin typeface="宋体" charset="0"/>
                <a:cs typeface="宋体" charset="0"/>
              </a:rPr>
              <a:t>．将</a:t>
            </a:r>
            <a:r>
              <a:rPr lang="en-US" altLang="zh-CN" sz="3200" b="0" i="1" dirty="0">
                <a:latin typeface="Times New Roman" panose="02020503050405090304" charset="0"/>
                <a:cs typeface="Times New Roman" panose="02020503050405090304" charset="0"/>
              </a:rPr>
              <a:t>a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 mL NO</a:t>
            </a:r>
            <a:r>
              <a:rPr lang="zh-CN" altLang="en-US" sz="3200" b="0" dirty="0">
                <a:latin typeface="宋体" charset="0"/>
                <a:cs typeface="宋体" charset="0"/>
              </a:rPr>
              <a:t>、</a:t>
            </a:r>
            <a:r>
              <a:rPr lang="en-US" altLang="zh-CN" sz="3200" b="0" i="1" dirty="0">
                <a:latin typeface="Times New Roman" panose="02020503050405090304" charset="0"/>
                <a:cs typeface="Times New Roman" panose="02020503050405090304" charset="0"/>
              </a:rPr>
              <a:t>b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 mL NO</a:t>
            </a:r>
            <a:r>
              <a:rPr lang="en-US" altLang="zh-CN" sz="3200" b="0" baseline="-25000" dirty="0"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zh-CN" altLang="en-US" sz="3200" b="0" dirty="0">
                <a:latin typeface="宋体" charset="0"/>
                <a:cs typeface="宋体" charset="0"/>
              </a:rPr>
              <a:t>、</a:t>
            </a:r>
            <a:r>
              <a:rPr lang="en-US" altLang="zh-CN" sz="3200" b="0" i="1" dirty="0">
                <a:latin typeface="Times New Roman" panose="02020503050405090304" charset="0"/>
                <a:cs typeface="Times New Roman" panose="02020503050405090304" charset="0"/>
              </a:rPr>
              <a:t>x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 mL O</a:t>
            </a:r>
            <a:r>
              <a:rPr lang="en-US" altLang="zh-CN" sz="3200" b="0" baseline="-25000" dirty="0"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zh-CN" altLang="en-US" sz="3200" b="0" dirty="0">
                <a:latin typeface="宋体" charset="0"/>
                <a:cs typeface="宋体" charset="0"/>
              </a:rPr>
              <a:t>混合于同一试管里，将试管口倒插于水中，充分反应后试管内气体全部消失，则用</a:t>
            </a:r>
            <a:r>
              <a:rPr lang="en-US" altLang="zh-CN" sz="3200" b="0" i="1" dirty="0">
                <a:latin typeface="Times New Roman" panose="02020503050405090304" charset="0"/>
                <a:cs typeface="Times New Roman" panose="02020503050405090304" charset="0"/>
              </a:rPr>
              <a:t>a</a:t>
            </a:r>
            <a:r>
              <a:rPr lang="zh-CN" altLang="en-US" sz="3200" b="0" dirty="0">
                <a:latin typeface="宋体" charset="0"/>
                <a:cs typeface="宋体" charset="0"/>
              </a:rPr>
              <a:t>、</a:t>
            </a:r>
            <a:r>
              <a:rPr lang="en-US" altLang="zh-CN" sz="3200" b="0" i="1" dirty="0">
                <a:latin typeface="Times New Roman" panose="02020503050405090304" charset="0"/>
                <a:cs typeface="Times New Roman" panose="02020503050405090304" charset="0"/>
              </a:rPr>
              <a:t>b</a:t>
            </a:r>
            <a:r>
              <a:rPr lang="zh-CN" altLang="en-US" sz="3200" b="0" dirty="0">
                <a:latin typeface="宋体" charset="0"/>
                <a:cs typeface="宋体" charset="0"/>
              </a:rPr>
              <a:t>表示的</a:t>
            </a:r>
            <a:r>
              <a:rPr lang="en-US" altLang="zh-CN" sz="3200" b="0" i="1" dirty="0">
                <a:latin typeface="Times New Roman" panose="02020503050405090304" charset="0"/>
                <a:cs typeface="Times New Roman" panose="02020503050405090304" charset="0"/>
              </a:rPr>
              <a:t>x</a:t>
            </a:r>
            <a:r>
              <a:rPr lang="zh-CN" altLang="en-US" sz="3200" b="0" dirty="0">
                <a:latin typeface="宋体" charset="0"/>
                <a:cs typeface="宋体" charset="0"/>
              </a:rPr>
              <a:t>的代数式是</a:t>
            </a:r>
            <a:r>
              <a:rPr lang="zh-CN" altLang="en-US" sz="3200" b="0" dirty="0">
                <a:latin typeface="Times New Roman" panose="02020503050405090304" charset="0"/>
                <a:cs typeface="Times New Roman" panose="02020503050405090304" charset="0"/>
              </a:rPr>
              <a:t> 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(</a:t>
            </a:r>
            <a:r>
              <a:rPr lang="zh-CN" altLang="en-US" sz="3200" b="0" dirty="0">
                <a:latin typeface="宋体" charset="0"/>
                <a:cs typeface="宋体" charset="0"/>
              </a:rPr>
              <a:t>　　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)</a:t>
            </a:r>
          </a:p>
          <a:p>
            <a:pPr marL="0" indent="0" algn="l"/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A</a:t>
            </a:r>
            <a:r>
              <a:rPr lang="zh-CN" altLang="en-US" sz="3200" b="0" dirty="0">
                <a:latin typeface="宋体" charset="0"/>
                <a:cs typeface="宋体" charset="0"/>
              </a:rPr>
              <a:t>．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(</a:t>
            </a:r>
            <a:r>
              <a:rPr lang="en-US" altLang="zh-CN" sz="3200" b="0" i="1" dirty="0">
                <a:latin typeface="Times New Roman" panose="02020503050405090304" charset="0"/>
                <a:cs typeface="Times New Roman" panose="02020503050405090304" charset="0"/>
              </a:rPr>
              <a:t>a</a:t>
            </a:r>
            <a:r>
              <a:rPr lang="zh-CN" altLang="en-US" sz="3200" b="0" dirty="0">
                <a:latin typeface="宋体" charset="0"/>
                <a:cs typeface="宋体" charset="0"/>
              </a:rPr>
              <a:t>＋</a:t>
            </a:r>
            <a:r>
              <a:rPr lang="en-US" altLang="zh-CN" sz="3200" b="0" i="1" dirty="0">
                <a:latin typeface="Times New Roman" panose="02020503050405090304" charset="0"/>
                <a:cs typeface="Times New Roman" panose="02020503050405090304" charset="0"/>
              </a:rPr>
              <a:t>b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)/2  </a:t>
            </a:r>
          </a:p>
          <a:p>
            <a:pPr marL="0" indent="0" algn="l"/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B</a:t>
            </a:r>
            <a:r>
              <a:rPr lang="zh-CN" altLang="en-US" sz="3200" b="0" dirty="0">
                <a:latin typeface="宋体" charset="0"/>
                <a:cs typeface="宋体" charset="0"/>
              </a:rPr>
              <a:t>．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(2</a:t>
            </a:r>
            <a:r>
              <a:rPr lang="en-US" altLang="zh-CN" sz="3200" b="0" i="1" dirty="0">
                <a:latin typeface="Times New Roman" panose="02020503050405090304" charset="0"/>
                <a:cs typeface="Times New Roman" panose="02020503050405090304" charset="0"/>
              </a:rPr>
              <a:t>a</a:t>
            </a:r>
            <a:r>
              <a:rPr lang="zh-CN" altLang="en-US" sz="3200" b="0" dirty="0">
                <a:latin typeface="宋体" charset="0"/>
                <a:cs typeface="宋体" charset="0"/>
              </a:rPr>
              <a:t>＋</a:t>
            </a:r>
            <a:r>
              <a:rPr lang="en-US" altLang="zh-CN" sz="3200" b="0" i="1" dirty="0">
                <a:latin typeface="Times New Roman" panose="02020503050405090304" charset="0"/>
                <a:cs typeface="Times New Roman" panose="02020503050405090304" charset="0"/>
              </a:rPr>
              <a:t>b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)/3</a:t>
            </a:r>
            <a:r>
              <a:rPr lang="en-US" altLang="zh-CN" sz="3200" b="0" dirty="0">
                <a:latin typeface="宋体" charset="0"/>
                <a:cs typeface="宋体" charset="0"/>
              </a:rPr>
              <a:t>      </a:t>
            </a:r>
          </a:p>
          <a:p>
            <a:pPr marL="0" indent="0" algn="l"/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C</a:t>
            </a:r>
            <a:r>
              <a:rPr lang="zh-CN" altLang="en-US" sz="3200" b="0" dirty="0">
                <a:latin typeface="宋体" charset="0"/>
                <a:cs typeface="宋体" charset="0"/>
              </a:rPr>
              <a:t>．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(3</a:t>
            </a:r>
            <a:r>
              <a:rPr lang="en-US" altLang="zh-CN" sz="3200" b="0" i="1" dirty="0">
                <a:latin typeface="Times New Roman" panose="02020503050405090304" charset="0"/>
                <a:cs typeface="Times New Roman" panose="02020503050405090304" charset="0"/>
              </a:rPr>
              <a:t>a</a:t>
            </a:r>
            <a:r>
              <a:rPr lang="zh-CN" altLang="en-US" sz="3200" b="0" dirty="0">
                <a:latin typeface="宋体" charset="0"/>
                <a:cs typeface="宋体" charset="0"/>
              </a:rPr>
              <a:t>＋</a:t>
            </a:r>
            <a:r>
              <a:rPr lang="en-US" altLang="zh-CN" sz="3200" b="0" i="1" dirty="0">
                <a:latin typeface="Times New Roman" panose="02020503050405090304" charset="0"/>
                <a:cs typeface="Times New Roman" panose="02020503050405090304" charset="0"/>
              </a:rPr>
              <a:t>b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)/4  		</a:t>
            </a:r>
          </a:p>
          <a:p>
            <a:pPr marL="0" indent="0" algn="l"/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D</a:t>
            </a:r>
            <a:r>
              <a:rPr lang="zh-CN" altLang="en-US" sz="3200" b="0" dirty="0">
                <a:latin typeface="宋体" charset="0"/>
                <a:cs typeface="宋体" charset="0"/>
              </a:rPr>
              <a:t>．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(4</a:t>
            </a:r>
            <a:r>
              <a:rPr lang="en-US" altLang="zh-CN" sz="3200" b="0" i="1" dirty="0">
                <a:latin typeface="Times New Roman" panose="02020503050405090304" charset="0"/>
                <a:cs typeface="Times New Roman" panose="02020503050405090304" charset="0"/>
              </a:rPr>
              <a:t>a</a:t>
            </a:r>
            <a:r>
              <a:rPr lang="zh-CN" altLang="en-US" sz="3200" b="0" dirty="0">
                <a:latin typeface="宋体" charset="0"/>
                <a:cs typeface="宋体" charset="0"/>
              </a:rPr>
              <a:t>＋</a:t>
            </a:r>
            <a:r>
              <a:rPr lang="en-US" altLang="zh-CN" sz="3200" b="0" i="1" dirty="0">
                <a:latin typeface="Times New Roman" panose="02020503050405090304" charset="0"/>
                <a:cs typeface="Times New Roman" panose="02020503050405090304" charset="0"/>
              </a:rPr>
              <a:t>b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)/5</a:t>
            </a:r>
            <a:endParaRPr lang="zh-CN" altLang="en-US" sz="3200" dirty="0"/>
          </a:p>
        </p:txBody>
      </p:sp>
      <p:sp>
        <p:nvSpPr>
          <p:cNvPr id="12" name="文本框 11"/>
          <p:cNvSpPr txBox="1"/>
          <p:nvPr/>
        </p:nvSpPr>
        <p:spPr>
          <a:xfrm>
            <a:off x="4424680" y="2567940"/>
            <a:ext cx="85661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</a:rPr>
              <a:t>C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>
            <p:custDataLst>
              <p:tags r:id="rId1"/>
            </p:custDataLst>
          </p:nvPr>
        </p:nvSpPr>
        <p:spPr>
          <a:xfrm>
            <a:off x="609601" y="342901"/>
            <a:ext cx="514978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80" b="1">
                <a:latin typeface="微软雅黑" pitchFamily="34" charset="-122"/>
                <a:ea typeface="微软雅黑" pitchFamily="34" charset="-122"/>
              </a:rPr>
              <a:t>【课堂练习】</a:t>
            </a:r>
          </a:p>
        </p:txBody>
      </p:sp>
      <p:sp>
        <p:nvSpPr>
          <p:cNvPr id="4" name="矩形 3"/>
          <p:cNvSpPr/>
          <p:nvPr>
            <p:custDataLst>
              <p:tags r:id="rId2"/>
            </p:custDataLst>
          </p:nvPr>
        </p:nvSpPr>
        <p:spPr>
          <a:xfrm>
            <a:off x="1087460" y="1307665"/>
            <a:ext cx="9764828" cy="1588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ctr">
              <a:lnSpc>
                <a:spcPct val="150000"/>
              </a:lnSpc>
              <a:spcAft>
                <a:spcPct val="0"/>
              </a:spcAft>
            </a:pPr>
            <a:r>
              <a:rPr lang="en-US" altLang="zh-CN" sz="2160" kern="10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6. </a:t>
            </a:r>
            <a:r>
              <a:rPr lang="zh-CN" altLang="zh-CN" sz="2160" kern="10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在容积为</a:t>
            </a:r>
            <a:r>
              <a:rPr lang="en-US" altLang="zh-CN" sz="2160" kern="10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672 mL</a:t>
            </a:r>
            <a:r>
              <a:rPr lang="zh-CN" altLang="zh-CN" sz="2160" kern="10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的烧瓶中充满</a:t>
            </a:r>
            <a:r>
              <a:rPr lang="en-US" altLang="zh-CN" sz="2160" kern="10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NO</a:t>
            </a:r>
            <a:r>
              <a:rPr lang="zh-CN" altLang="zh-CN" sz="2160" kern="10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和</a:t>
            </a:r>
            <a:r>
              <a:rPr lang="en-US" altLang="zh-CN" sz="2160" kern="10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NO</a:t>
            </a:r>
            <a:r>
              <a:rPr lang="en-US" altLang="zh-CN" sz="2160" kern="100" baseline="-2500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2</a:t>
            </a:r>
            <a:r>
              <a:rPr lang="zh-CN" altLang="zh-CN" sz="2160" kern="10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的混合气体，将其倒立在水槽里，去塞后再通入</a:t>
            </a:r>
            <a:r>
              <a:rPr lang="en-US" altLang="zh-CN" sz="2160" kern="10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280 mL</a:t>
            </a:r>
            <a:r>
              <a:rPr lang="zh-CN" altLang="zh-CN" sz="2160" kern="10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氧气，恰好完全反应，且液体充满烧瓶</a:t>
            </a:r>
            <a:r>
              <a:rPr lang="en-US" altLang="zh-CN" sz="2160" kern="10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(</a:t>
            </a:r>
            <a:r>
              <a:rPr lang="zh-CN" altLang="zh-CN" sz="2160" kern="10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气体体积都已折合为标准状况下的体积</a:t>
            </a:r>
            <a:r>
              <a:rPr lang="en-US" altLang="zh-CN" sz="2160" kern="10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)</a:t>
            </a:r>
            <a:r>
              <a:rPr lang="zh-CN" altLang="zh-CN" sz="2160" kern="10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，下列有关叙述正确的是</a:t>
            </a:r>
            <a:r>
              <a:rPr lang="en-US" altLang="zh-CN" sz="2160" kern="10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(</a:t>
            </a:r>
            <a:r>
              <a:rPr lang="zh-CN" altLang="zh-CN" sz="2160" kern="10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　　</a:t>
            </a:r>
            <a:r>
              <a:rPr lang="en-US" altLang="zh-CN" sz="2160" kern="10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)</a:t>
            </a:r>
            <a:endParaRPr lang="zh-CN" altLang="zh-CN" sz="2160" kern="100" dirty="0">
              <a:latin typeface="Times New Roman" panose="02020503050405090304" pitchFamily="18" charset="0"/>
              <a:ea typeface="微软雅黑" pitchFamily="34" charset="-122"/>
              <a:cs typeface="Times New Roman" panose="02020503050405090304" pitchFamily="18" charset="0"/>
            </a:endParaRPr>
          </a:p>
        </p:txBody>
      </p:sp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6662905" y="2490473"/>
            <a:ext cx="369012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160" kern="100">
                <a:solidFill>
                  <a:srgbClr val="FF0000"/>
                </a:solidFill>
                <a:latin typeface="Times New Roman" panose="02020503050405090304" pitchFamily="18" charset="0"/>
                <a:cs typeface="Times New Roman" panose="02020503050405090304" pitchFamily="18" charset="0"/>
              </a:rPr>
              <a:t>B</a:t>
            </a:r>
            <a:endParaRPr lang="zh-CN" altLang="en-US" sz="2160"/>
          </a:p>
        </p:txBody>
      </p:sp>
      <p:sp>
        <p:nvSpPr>
          <p:cNvPr id="7" name="矩形 6"/>
          <p:cNvSpPr/>
          <p:nvPr>
            <p:custDataLst>
              <p:tags r:id="rId4"/>
            </p:custDataLst>
          </p:nvPr>
        </p:nvSpPr>
        <p:spPr>
          <a:xfrm>
            <a:off x="1087459" y="2955807"/>
            <a:ext cx="6823061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ctr">
              <a:lnSpc>
                <a:spcPct val="150000"/>
              </a:lnSpc>
              <a:spcAft>
                <a:spcPct val="0"/>
              </a:spcAft>
            </a:pPr>
            <a:r>
              <a:rPr lang="en-US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A</a:t>
            </a:r>
            <a:r>
              <a:rPr lang="zh-CN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． 总反应为</a:t>
            </a:r>
            <a:r>
              <a:rPr lang="en-US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NO</a:t>
            </a:r>
            <a:r>
              <a:rPr lang="zh-CN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＋</a:t>
            </a:r>
            <a:r>
              <a:rPr lang="en-US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NO</a:t>
            </a:r>
            <a:r>
              <a:rPr lang="en-US" altLang="zh-CN" sz="2160" kern="100" baseline="-250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2</a:t>
            </a:r>
            <a:r>
              <a:rPr lang="zh-CN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＋</a:t>
            </a:r>
            <a:r>
              <a:rPr lang="en-US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O</a:t>
            </a:r>
            <a:r>
              <a:rPr lang="en-US" altLang="zh-CN" sz="2160" kern="100" baseline="-250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2</a:t>
            </a:r>
            <a:r>
              <a:rPr lang="zh-CN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＋</a:t>
            </a:r>
            <a:r>
              <a:rPr lang="en-US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H</a:t>
            </a:r>
            <a:r>
              <a:rPr lang="en-US" altLang="zh-CN" sz="2160" kern="100" baseline="-250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2</a:t>
            </a:r>
            <a:r>
              <a:rPr lang="en-US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O </a:t>
            </a:r>
            <a:r>
              <a:rPr lang="pt-BR" altLang="zh-CN" sz="2160" kern="100" spc="-72">
                <a:latin typeface="Times New Roman" panose="02020503050405090304" pitchFamily="18" charset="0"/>
                <a:ea typeface="微软雅黑" pitchFamily="34" charset="-122"/>
                <a:cs typeface="Courier New" panose="02070409020205090404" pitchFamily="49" charset="0"/>
              </a:rPr>
              <a:t>==</a:t>
            </a:r>
            <a:r>
              <a:rPr lang="pt-BR" altLang="zh-CN" sz="2160" kern="100">
                <a:latin typeface="Times New Roman" panose="02020503050405090304" pitchFamily="18" charset="0"/>
                <a:ea typeface="微软雅黑" pitchFamily="34" charset="-122"/>
                <a:cs typeface="Courier New" panose="02070409020205090404" pitchFamily="49" charset="0"/>
              </a:rPr>
              <a:t>= </a:t>
            </a:r>
            <a:r>
              <a:rPr lang="en-US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2HNO</a:t>
            </a:r>
            <a:r>
              <a:rPr lang="en-US" altLang="zh-CN" sz="2160" kern="100" baseline="-250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3</a:t>
            </a:r>
            <a:endParaRPr lang="zh-CN" altLang="zh-CN" sz="2160" kern="100">
              <a:latin typeface="Times New Roman" panose="02020503050405090304" pitchFamily="18" charset="0"/>
              <a:ea typeface="微软雅黑" pitchFamily="34" charset="-122"/>
              <a:cs typeface="Times New Roman" panose="02020503050405090304" pitchFamily="18" charset="0"/>
            </a:endParaRPr>
          </a:p>
          <a:p>
            <a:pPr algn="just" fontAlgn="ctr">
              <a:lnSpc>
                <a:spcPct val="150000"/>
              </a:lnSpc>
              <a:spcAft>
                <a:spcPct val="0"/>
              </a:spcAft>
            </a:pPr>
            <a:r>
              <a:rPr lang="en-US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B</a:t>
            </a:r>
            <a:r>
              <a:rPr lang="zh-CN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． 总反应为</a:t>
            </a:r>
            <a:r>
              <a:rPr lang="en-US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4NO</a:t>
            </a:r>
            <a:r>
              <a:rPr lang="zh-CN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＋</a:t>
            </a:r>
            <a:r>
              <a:rPr lang="en-US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8NO</a:t>
            </a:r>
            <a:r>
              <a:rPr lang="en-US" altLang="zh-CN" sz="2160" kern="100" baseline="-250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2</a:t>
            </a:r>
            <a:r>
              <a:rPr lang="zh-CN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＋</a:t>
            </a:r>
            <a:r>
              <a:rPr lang="en-US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5O</a:t>
            </a:r>
            <a:r>
              <a:rPr lang="en-US" altLang="zh-CN" sz="2160" kern="100" baseline="-250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2</a:t>
            </a:r>
            <a:r>
              <a:rPr lang="zh-CN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＋</a:t>
            </a:r>
            <a:r>
              <a:rPr lang="en-US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6H</a:t>
            </a:r>
            <a:r>
              <a:rPr lang="en-US" altLang="zh-CN" sz="2160" kern="100" baseline="-250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2</a:t>
            </a:r>
            <a:r>
              <a:rPr lang="en-US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O </a:t>
            </a:r>
            <a:r>
              <a:rPr lang="pt-BR" altLang="zh-CN" sz="2160" kern="100" spc="-72">
                <a:latin typeface="Times New Roman" panose="02020503050405090304" pitchFamily="18" charset="0"/>
                <a:ea typeface="微软雅黑" pitchFamily="34" charset="-122"/>
                <a:cs typeface="Courier New" panose="02070409020205090404" pitchFamily="49" charset="0"/>
              </a:rPr>
              <a:t>==</a:t>
            </a:r>
            <a:r>
              <a:rPr lang="pt-BR" altLang="zh-CN" sz="2160" kern="100">
                <a:latin typeface="Times New Roman" panose="02020503050405090304" pitchFamily="18" charset="0"/>
                <a:ea typeface="微软雅黑" pitchFamily="34" charset="-122"/>
                <a:cs typeface="Courier New" panose="02070409020205090404" pitchFamily="49" charset="0"/>
              </a:rPr>
              <a:t>=</a:t>
            </a:r>
            <a:r>
              <a:rPr lang="en-US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 12HNO</a:t>
            </a:r>
            <a:r>
              <a:rPr lang="en-US" altLang="zh-CN" sz="2160" kern="100" baseline="-250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3</a:t>
            </a:r>
            <a:endParaRPr lang="zh-CN" altLang="zh-CN" sz="2160" kern="100">
              <a:latin typeface="Times New Roman" panose="02020503050405090304" pitchFamily="18" charset="0"/>
              <a:ea typeface="微软雅黑" pitchFamily="34" charset="-122"/>
              <a:cs typeface="Times New Roman" panose="02020503050405090304" pitchFamily="18" charset="0"/>
            </a:endParaRPr>
          </a:p>
          <a:p>
            <a:pPr algn="just" fontAlgn="ctr">
              <a:lnSpc>
                <a:spcPct val="150000"/>
              </a:lnSpc>
              <a:spcAft>
                <a:spcPct val="0"/>
              </a:spcAft>
            </a:pPr>
            <a:r>
              <a:rPr lang="en-US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C</a:t>
            </a:r>
            <a:r>
              <a:rPr lang="zh-CN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． 生成硝酸的物质的量浓度均为</a:t>
            </a:r>
            <a:r>
              <a:rPr lang="en-US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0.030 mol·L</a:t>
            </a:r>
            <a:r>
              <a:rPr lang="zh-CN" altLang="zh-CN" sz="2160" kern="100" baseline="300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－</a:t>
            </a:r>
            <a:r>
              <a:rPr lang="en-US" altLang="zh-CN" sz="2160" kern="100" baseline="300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1</a:t>
            </a:r>
            <a:endParaRPr lang="zh-CN" altLang="zh-CN" sz="2160" kern="100">
              <a:latin typeface="Times New Roman" panose="02020503050405090304" pitchFamily="18" charset="0"/>
              <a:ea typeface="微软雅黑" pitchFamily="34" charset="-122"/>
              <a:cs typeface="Times New Roman" panose="02020503050405090304" pitchFamily="18" charset="0"/>
            </a:endParaRPr>
          </a:p>
          <a:p>
            <a:pPr algn="just" fontAlgn="ctr">
              <a:lnSpc>
                <a:spcPct val="150000"/>
              </a:lnSpc>
              <a:spcAft>
                <a:spcPct val="0"/>
              </a:spcAft>
            </a:pPr>
            <a:r>
              <a:rPr lang="en-US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D</a:t>
            </a:r>
            <a:r>
              <a:rPr lang="zh-CN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． 生成硝酸的物质的量浓度约为</a:t>
            </a:r>
            <a:r>
              <a:rPr lang="en-US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0.060 mol·L</a:t>
            </a:r>
            <a:r>
              <a:rPr lang="zh-CN" altLang="zh-CN" sz="2160" kern="100" baseline="300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－</a:t>
            </a:r>
            <a:r>
              <a:rPr lang="en-US" altLang="zh-CN" sz="2160" kern="100" baseline="300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1</a:t>
            </a:r>
            <a:endParaRPr lang="zh-CN" altLang="zh-CN" sz="2160" kern="100">
              <a:latin typeface="Times New Roman" panose="02020503050405090304" pitchFamily="18" charset="0"/>
              <a:ea typeface="微软雅黑" pitchFamily="34" charset="-122"/>
              <a:cs typeface="Times New Roman" panose="0202050305040509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文本框 103"/>
          <p:cNvSpPr txBox="1"/>
          <p:nvPr/>
        </p:nvSpPr>
        <p:spPr>
          <a:xfrm>
            <a:off x="260985" y="1186180"/>
            <a:ext cx="11554460" cy="25533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7</a:t>
            </a:r>
            <a:r>
              <a:rPr lang="zh-CN" altLang="en-US" sz="3200" b="0" dirty="0">
                <a:latin typeface="宋体" charset="0"/>
                <a:cs typeface="宋体" charset="0"/>
              </a:rPr>
              <a:t>．为了探究三种气态氧化物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(SO</a:t>
            </a:r>
            <a:r>
              <a:rPr lang="en-US" altLang="zh-CN" sz="3200" b="0" baseline="-25000" dirty="0"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zh-CN" altLang="en-US" sz="3200" b="0" dirty="0">
                <a:latin typeface="宋体" charset="0"/>
                <a:cs typeface="宋体" charset="0"/>
              </a:rPr>
              <a:t>、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NO</a:t>
            </a:r>
            <a:r>
              <a:rPr lang="en-US" altLang="zh-CN" sz="3200" b="0" baseline="-25000" dirty="0"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zh-CN" altLang="en-US" sz="3200" b="0" dirty="0">
                <a:latin typeface="宋体" charset="0"/>
                <a:cs typeface="宋体" charset="0"/>
              </a:rPr>
              <a:t>、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CO</a:t>
            </a:r>
            <a:r>
              <a:rPr lang="en-US" altLang="zh-CN" sz="3200" b="0" baseline="-25000" dirty="0"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)</a:t>
            </a:r>
            <a:r>
              <a:rPr lang="zh-CN" altLang="en-US" sz="3200" b="0" dirty="0">
                <a:latin typeface="宋体" charset="0"/>
                <a:cs typeface="宋体" charset="0"/>
              </a:rPr>
              <a:t>的性质，某同学设计了一组实验：</a:t>
            </a:r>
          </a:p>
          <a:p>
            <a:pPr indent="0"/>
            <a:r>
              <a:rPr lang="zh-CN" altLang="en-US" sz="3200" b="0" dirty="0">
                <a:latin typeface="宋体" charset="0"/>
                <a:cs typeface="宋体" charset="0"/>
              </a:rPr>
              <a:t>实验一：探究三种气体在水中的溶解性，用三支相同的试管收集满三种气体，倒置在盛满水的烧杯中，一段时间后，观察到的现象如图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A</a:t>
            </a:r>
            <a:r>
              <a:rPr lang="zh-CN" altLang="en-US" sz="3200" b="0" dirty="0">
                <a:latin typeface="宋体" charset="0"/>
                <a:cs typeface="宋体" charset="0"/>
              </a:rPr>
              <a:t>、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B</a:t>
            </a:r>
            <a:r>
              <a:rPr lang="zh-CN" altLang="en-US" sz="3200" b="0" dirty="0">
                <a:latin typeface="宋体" charset="0"/>
                <a:cs typeface="宋体" charset="0"/>
              </a:rPr>
              <a:t>、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C</a:t>
            </a:r>
            <a:r>
              <a:rPr lang="zh-CN" altLang="en-US" sz="3200" b="0" dirty="0">
                <a:latin typeface="宋体" charset="0"/>
                <a:cs typeface="宋体" charset="0"/>
              </a:rPr>
              <a:t>所示。</a:t>
            </a:r>
            <a:endParaRPr lang="zh-CN" altLang="en-US" sz="3200" dirty="0"/>
          </a:p>
        </p:txBody>
      </p:sp>
      <p:pic>
        <p:nvPicPr>
          <p:cNvPr id="2" name="图片 1"/>
          <p:cNvPicPr/>
          <p:nvPr/>
        </p:nvPicPr>
        <p:blipFill>
          <a:blip r:embed="rId3"/>
          <a:stretch>
            <a:fillRect/>
          </a:stretch>
        </p:blipFill>
        <p:spPr>
          <a:xfrm>
            <a:off x="260985" y="3883025"/>
            <a:ext cx="3072130" cy="174688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5" name="文本框 104"/>
          <p:cNvSpPr txBox="1"/>
          <p:nvPr/>
        </p:nvSpPr>
        <p:spPr>
          <a:xfrm>
            <a:off x="3510280" y="3662045"/>
            <a:ext cx="8769350" cy="30460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3200" b="0">
                <a:latin typeface="Times New Roman" panose="02020503050405090304" charset="0"/>
                <a:cs typeface="Times New Roman" panose="02020503050405090304" charset="0"/>
              </a:rPr>
              <a:t>(1)</a:t>
            </a:r>
            <a:r>
              <a:rPr lang="zh-CN" altLang="en-US" sz="3200" b="0">
                <a:latin typeface="宋体" charset="0"/>
                <a:cs typeface="宋体" charset="0"/>
              </a:rPr>
              <a:t>在</a:t>
            </a:r>
            <a:r>
              <a:rPr lang="en-US" altLang="zh-CN" sz="3200" b="0">
                <a:latin typeface="Times New Roman" panose="02020503050405090304" charset="0"/>
                <a:cs typeface="Times New Roman" panose="02020503050405090304" charset="0"/>
              </a:rPr>
              <a:t>A</a:t>
            </a:r>
            <a:r>
              <a:rPr lang="zh-CN" altLang="en-US" sz="3200" b="0">
                <a:latin typeface="宋体" charset="0"/>
                <a:cs typeface="宋体" charset="0"/>
              </a:rPr>
              <a:t>、</a:t>
            </a:r>
            <a:r>
              <a:rPr lang="en-US" altLang="zh-CN" sz="3200" b="0">
                <a:latin typeface="Times New Roman" panose="02020503050405090304" charset="0"/>
                <a:cs typeface="Times New Roman" panose="02020503050405090304" charset="0"/>
              </a:rPr>
              <a:t>B</a:t>
            </a:r>
            <a:r>
              <a:rPr lang="zh-CN" altLang="en-US" sz="3200" b="0">
                <a:latin typeface="宋体" charset="0"/>
                <a:cs typeface="宋体" charset="0"/>
              </a:rPr>
              <a:t>、</a:t>
            </a:r>
            <a:r>
              <a:rPr lang="en-US" altLang="zh-CN" sz="3200" b="0">
                <a:latin typeface="Times New Roman" panose="02020503050405090304" charset="0"/>
                <a:cs typeface="Times New Roman" panose="02020503050405090304" charset="0"/>
              </a:rPr>
              <a:t>C</a:t>
            </a:r>
            <a:r>
              <a:rPr lang="zh-CN" altLang="en-US" sz="3200" b="0">
                <a:latin typeface="宋体" charset="0"/>
                <a:cs typeface="宋体" charset="0"/>
              </a:rPr>
              <a:t>三支试管中的原气体是</a:t>
            </a:r>
            <a:r>
              <a:rPr lang="en-US" altLang="zh-CN" sz="3200" b="0">
                <a:latin typeface="Times New Roman" panose="02020503050405090304" charset="0"/>
                <a:cs typeface="Times New Roman" panose="02020503050405090304" charset="0"/>
              </a:rPr>
              <a:t>A_______</a:t>
            </a:r>
            <a:r>
              <a:rPr lang="zh-CN" altLang="en-US" sz="3200" b="0">
                <a:latin typeface="宋体" charset="0"/>
                <a:cs typeface="宋体" charset="0"/>
              </a:rPr>
              <a:t>，</a:t>
            </a:r>
            <a:r>
              <a:rPr lang="en-US" altLang="zh-CN" sz="3200" b="0">
                <a:latin typeface="Times New Roman" panose="02020503050405090304" charset="0"/>
                <a:cs typeface="Times New Roman" panose="02020503050405090304" charset="0"/>
              </a:rPr>
              <a:t>B____________</a:t>
            </a:r>
            <a:r>
              <a:rPr lang="zh-CN" altLang="en-US" sz="3200" b="0">
                <a:latin typeface="宋体" charset="0"/>
                <a:cs typeface="宋体" charset="0"/>
              </a:rPr>
              <a:t>，</a:t>
            </a:r>
            <a:r>
              <a:rPr lang="en-US" altLang="zh-CN" sz="3200" b="0">
                <a:latin typeface="Times New Roman" panose="02020503050405090304" charset="0"/>
                <a:cs typeface="Times New Roman" panose="02020503050405090304" charset="0"/>
              </a:rPr>
              <a:t>C____________</a:t>
            </a:r>
            <a:r>
              <a:rPr lang="zh-CN" altLang="en-US" sz="3200" b="0">
                <a:latin typeface="宋体" charset="0"/>
                <a:cs typeface="宋体" charset="0"/>
              </a:rPr>
              <a:t>。</a:t>
            </a:r>
          </a:p>
          <a:p>
            <a:pPr indent="0"/>
            <a:r>
              <a:rPr lang="zh-CN" altLang="en-US" sz="3200" b="0">
                <a:latin typeface="宋体" charset="0"/>
                <a:cs typeface="宋体" charset="0"/>
              </a:rPr>
              <a:t>写出</a:t>
            </a:r>
            <a:r>
              <a:rPr lang="en-US" altLang="zh-CN" sz="3200" b="0">
                <a:latin typeface="Times New Roman" panose="02020503050405090304" charset="0"/>
                <a:cs typeface="Times New Roman" panose="02020503050405090304" charset="0"/>
              </a:rPr>
              <a:t>A</a:t>
            </a:r>
            <a:r>
              <a:rPr lang="zh-CN" altLang="en-US" sz="3200" b="0">
                <a:latin typeface="宋体" charset="0"/>
                <a:cs typeface="宋体" charset="0"/>
              </a:rPr>
              <a:t>烧杯中发生反应的化学方程式： </a:t>
            </a:r>
            <a:r>
              <a:rPr lang="en-US" altLang="zh-CN" sz="3200" b="0">
                <a:latin typeface="Times New Roman" panose="02020503050405090304" charset="0"/>
                <a:cs typeface="Times New Roman" panose="02020503050405090304" charset="0"/>
              </a:rPr>
              <a:t>_____________________________________</a:t>
            </a:r>
            <a:r>
              <a:rPr lang="zh-CN" altLang="en-US" sz="3200" b="0">
                <a:latin typeface="宋体" charset="0"/>
                <a:cs typeface="宋体" charset="0"/>
              </a:rPr>
              <a:t>。</a:t>
            </a:r>
          </a:p>
          <a:p>
            <a:pPr indent="0"/>
            <a:r>
              <a:rPr lang="zh-CN" altLang="en-US" sz="3200" b="0">
                <a:latin typeface="宋体" charset="0"/>
                <a:cs typeface="宋体" charset="0"/>
              </a:rPr>
              <a:t>如果在三只烧杯中分别滴几滴紫色石蕊试液，可观察到的现象是 </a:t>
            </a:r>
            <a:r>
              <a:rPr lang="zh-CN" altLang="en-US" sz="3200" b="0" u="sng">
                <a:latin typeface="宋体" charset="0"/>
                <a:cs typeface="宋体" charset="0"/>
              </a:rPr>
              <a:t>                                                        </a:t>
            </a:r>
            <a:r>
              <a:rPr lang="zh-CN" altLang="en-US" sz="3200" b="0">
                <a:latin typeface="宋体" charset="0"/>
                <a:cs typeface="宋体" charset="0"/>
              </a:rPr>
              <a:t>。</a:t>
            </a:r>
            <a:endParaRPr lang="zh-CN" altLang="en-US" sz="3200"/>
          </a:p>
        </p:txBody>
      </p:sp>
      <p:sp>
        <p:nvSpPr>
          <p:cNvPr id="3" name="文本框 2"/>
          <p:cNvSpPr txBox="1"/>
          <p:nvPr/>
        </p:nvSpPr>
        <p:spPr>
          <a:xfrm>
            <a:off x="7420610" y="4138930"/>
            <a:ext cx="94869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3200" b="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</a:rPr>
              <a:t>CO</a:t>
            </a:r>
            <a:r>
              <a:rPr lang="en-US" altLang="zh-CN" sz="3200" b="0" baseline="-2500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</a:rPr>
              <a:t>2</a:t>
            </a:r>
            <a:endParaRPr lang="zh-CN" altLang="en-US" sz="3200"/>
          </a:p>
        </p:txBody>
      </p:sp>
      <p:sp>
        <p:nvSpPr>
          <p:cNvPr id="4" name="文本框 3"/>
          <p:cNvSpPr txBox="1"/>
          <p:nvPr/>
        </p:nvSpPr>
        <p:spPr>
          <a:xfrm>
            <a:off x="10568940" y="3555365"/>
            <a:ext cx="90170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  <a:sym typeface="+mn-ea"/>
              </a:rPr>
              <a:t>NO</a:t>
            </a:r>
            <a:r>
              <a:rPr lang="en-US" altLang="zh-CN" sz="3200" baseline="-2500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  <a:sym typeface="+mn-ea"/>
              </a:rPr>
              <a:t>2</a:t>
            </a:r>
            <a:endParaRPr lang="zh-CN" altLang="en-US" sz="3200"/>
          </a:p>
        </p:txBody>
      </p:sp>
      <p:sp>
        <p:nvSpPr>
          <p:cNvPr id="5" name="文本框 4"/>
          <p:cNvSpPr txBox="1"/>
          <p:nvPr/>
        </p:nvSpPr>
        <p:spPr>
          <a:xfrm>
            <a:off x="3928110" y="4138930"/>
            <a:ext cx="164719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宋体" charset="0"/>
                <a:cs typeface="宋体" charset="0"/>
                <a:sym typeface="+mn-ea"/>
              </a:rPr>
              <a:t>　</a:t>
            </a:r>
            <a:r>
              <a:rPr lang="en-US" altLang="zh-CN" sz="320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  <a:sym typeface="+mn-ea"/>
              </a:rPr>
              <a:t>SO</a:t>
            </a:r>
            <a:r>
              <a:rPr lang="en-US" altLang="zh-CN" sz="3200" baseline="-2500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  <a:sym typeface="+mn-ea"/>
              </a:rPr>
              <a:t>2</a:t>
            </a:r>
            <a:r>
              <a:rPr lang="zh-CN" altLang="en-US" sz="3200">
                <a:solidFill>
                  <a:srgbClr val="FF0000"/>
                </a:solidFill>
                <a:latin typeface="宋体" charset="0"/>
                <a:cs typeface="宋体" charset="0"/>
                <a:sym typeface="+mn-ea"/>
              </a:rPr>
              <a:t>　</a:t>
            </a:r>
            <a:endParaRPr lang="zh-CN" altLang="en-US" sz="3200"/>
          </a:p>
        </p:txBody>
      </p:sp>
      <p:sp>
        <p:nvSpPr>
          <p:cNvPr id="6" name="文本框 5"/>
          <p:cNvSpPr txBox="1"/>
          <p:nvPr/>
        </p:nvSpPr>
        <p:spPr>
          <a:xfrm>
            <a:off x="3543300" y="5092065"/>
            <a:ext cx="638111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3200" b="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</a:rPr>
              <a:t>3NO</a:t>
            </a:r>
            <a:r>
              <a:rPr lang="en-US" altLang="zh-CN" sz="3200" b="0" baseline="-2500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zh-CN" altLang="en-US" sz="3200" b="0">
                <a:solidFill>
                  <a:srgbClr val="FF0000"/>
                </a:solidFill>
                <a:latin typeface="宋体" charset="0"/>
                <a:cs typeface="宋体" charset="0"/>
              </a:rPr>
              <a:t>＋</a:t>
            </a:r>
            <a:r>
              <a:rPr lang="en-US" altLang="zh-CN" sz="3200" b="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</a:rPr>
              <a:t>H</a:t>
            </a:r>
            <a:r>
              <a:rPr lang="en-US" altLang="zh-CN" sz="3200" b="0" baseline="-2500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en-US" altLang="zh-CN" sz="3200" b="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</a:rPr>
              <a:t>O===2HNO</a:t>
            </a:r>
            <a:r>
              <a:rPr lang="en-US" altLang="zh-CN" sz="3200" b="0" baseline="-2500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</a:rPr>
              <a:t>3</a:t>
            </a:r>
            <a:r>
              <a:rPr lang="zh-CN" altLang="en-US" sz="3200" b="0">
                <a:solidFill>
                  <a:srgbClr val="FF0000"/>
                </a:solidFill>
                <a:latin typeface="宋体" charset="0"/>
                <a:cs typeface="宋体" charset="0"/>
              </a:rPr>
              <a:t>＋</a:t>
            </a:r>
            <a:r>
              <a:rPr lang="en-US" altLang="zh-CN" sz="3200" b="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</a:rPr>
              <a:t>NO</a:t>
            </a:r>
            <a:endParaRPr lang="zh-CN" altLang="en-US" sz="3200"/>
          </a:p>
        </p:txBody>
      </p:sp>
      <p:sp>
        <p:nvSpPr>
          <p:cNvPr id="7" name="文本框 6"/>
          <p:cNvSpPr txBox="1"/>
          <p:nvPr/>
        </p:nvSpPr>
        <p:spPr>
          <a:xfrm>
            <a:off x="6514465" y="6021070"/>
            <a:ext cx="641413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algn="l"/>
            <a:r>
              <a:rPr lang="zh-CN" altLang="en-US" sz="3200" b="0">
                <a:solidFill>
                  <a:srgbClr val="FF0000"/>
                </a:solidFill>
                <a:latin typeface="宋体" charset="0"/>
                <a:cs typeface="宋体" charset="0"/>
              </a:rPr>
              <a:t>溶液均显红色，</a:t>
            </a:r>
            <a:r>
              <a:rPr lang="en-US" altLang="zh-CN" sz="3200" b="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</a:rPr>
              <a:t>A</a:t>
            </a:r>
            <a:r>
              <a:rPr lang="zh-CN" altLang="en-US" sz="3200" b="0">
                <a:solidFill>
                  <a:srgbClr val="FF0000"/>
                </a:solidFill>
                <a:latin typeface="宋体" charset="0"/>
                <a:cs typeface="宋体" charset="0"/>
              </a:rPr>
              <a:t>中红色较明显</a:t>
            </a:r>
            <a:endParaRPr lang="zh-CN" altLang="en-US" sz="320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1"/>
      <p:bldP spid="5" grpId="2"/>
      <p:bldP spid="6" grpId="3"/>
      <p:bldP spid="7" grpId="4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文本框 104"/>
          <p:cNvSpPr txBox="1"/>
          <p:nvPr/>
        </p:nvSpPr>
        <p:spPr>
          <a:xfrm>
            <a:off x="162560" y="2767965"/>
            <a:ext cx="10911840" cy="20612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3200" b="0">
                <a:latin typeface="Times New Roman" panose="02020503050405090304" charset="0"/>
                <a:cs typeface="Times New Roman" panose="02020503050405090304" charset="0"/>
              </a:rPr>
              <a:t>(2)</a:t>
            </a:r>
            <a:r>
              <a:rPr lang="zh-CN" altLang="en-US" sz="3200" b="0">
                <a:latin typeface="宋体" charset="0"/>
                <a:cs typeface="宋体" charset="0"/>
              </a:rPr>
              <a:t>实验二：用三只集气瓶收集满二氧化硫或二氧化氮气体，然后将其倒置在水槽中。分别缓慢通入适量</a:t>
            </a:r>
            <a:r>
              <a:rPr lang="en-US" altLang="zh-CN" sz="3200" b="0">
                <a:latin typeface="Times New Roman" panose="02020503050405090304" charset="0"/>
                <a:cs typeface="Times New Roman" panose="02020503050405090304" charset="0"/>
              </a:rPr>
              <a:t>O</a:t>
            </a:r>
            <a:r>
              <a:rPr lang="en-US" altLang="zh-CN" sz="3200" b="0" baseline="-25000"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zh-CN" altLang="en-US" sz="3200" b="0">
                <a:latin typeface="宋体" charset="0"/>
                <a:cs typeface="宋体" charset="0"/>
              </a:rPr>
              <a:t>或</a:t>
            </a:r>
            <a:r>
              <a:rPr lang="en-US" altLang="zh-CN" sz="3200" b="0">
                <a:latin typeface="Times New Roman" panose="02020503050405090304" charset="0"/>
                <a:cs typeface="Times New Roman" panose="02020503050405090304" charset="0"/>
              </a:rPr>
              <a:t>Cl</a:t>
            </a:r>
            <a:r>
              <a:rPr lang="en-US" altLang="zh-CN" sz="3200" b="0" baseline="-25000"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zh-CN" altLang="en-US" sz="3200" b="0">
                <a:latin typeface="宋体" charset="0"/>
                <a:cs typeface="宋体" charset="0"/>
              </a:rPr>
              <a:t>，如图</a:t>
            </a:r>
            <a:r>
              <a:rPr lang="en-US" altLang="zh-CN" sz="3200" b="0">
                <a:latin typeface="Times New Roman" panose="02020503050405090304" charset="0"/>
                <a:cs typeface="Times New Roman" panose="02020503050405090304" charset="0"/>
              </a:rPr>
              <a:t>D</a:t>
            </a:r>
            <a:r>
              <a:rPr lang="zh-CN" altLang="en-US" sz="3200" b="0">
                <a:latin typeface="宋体" charset="0"/>
                <a:cs typeface="宋体" charset="0"/>
              </a:rPr>
              <a:t>、</a:t>
            </a:r>
            <a:r>
              <a:rPr lang="en-US" altLang="zh-CN" sz="3200" b="0">
                <a:latin typeface="Times New Roman" panose="02020503050405090304" charset="0"/>
                <a:cs typeface="Times New Roman" panose="02020503050405090304" charset="0"/>
              </a:rPr>
              <a:t>E</a:t>
            </a:r>
            <a:r>
              <a:rPr lang="zh-CN" altLang="en-US" sz="3200" b="0">
                <a:latin typeface="宋体" charset="0"/>
                <a:cs typeface="宋体" charset="0"/>
              </a:rPr>
              <a:t>、</a:t>
            </a:r>
            <a:r>
              <a:rPr lang="en-US" altLang="zh-CN" sz="3200" b="0">
                <a:latin typeface="Times New Roman" panose="02020503050405090304" charset="0"/>
                <a:cs typeface="Times New Roman" panose="02020503050405090304" charset="0"/>
              </a:rPr>
              <a:t>F</a:t>
            </a:r>
            <a:r>
              <a:rPr lang="zh-CN" altLang="en-US" sz="3200" b="0">
                <a:latin typeface="宋体" charset="0"/>
                <a:cs typeface="宋体" charset="0"/>
              </a:rPr>
              <a:t>所示。一段时间后，</a:t>
            </a:r>
            <a:r>
              <a:rPr lang="en-US" altLang="zh-CN" sz="3200" b="0">
                <a:latin typeface="Times New Roman" panose="02020503050405090304" charset="0"/>
                <a:cs typeface="Times New Roman" panose="02020503050405090304" charset="0"/>
              </a:rPr>
              <a:t>D</a:t>
            </a:r>
            <a:r>
              <a:rPr lang="zh-CN" altLang="en-US" sz="3200" b="0">
                <a:latin typeface="宋体" charset="0"/>
                <a:cs typeface="宋体" charset="0"/>
              </a:rPr>
              <a:t>、</a:t>
            </a:r>
            <a:r>
              <a:rPr lang="en-US" altLang="zh-CN" sz="3200" b="0">
                <a:latin typeface="Times New Roman" panose="02020503050405090304" charset="0"/>
                <a:cs typeface="Times New Roman" panose="02020503050405090304" charset="0"/>
              </a:rPr>
              <a:t>E</a:t>
            </a:r>
            <a:r>
              <a:rPr lang="zh-CN" altLang="en-US" sz="3200" b="0">
                <a:latin typeface="宋体" charset="0"/>
                <a:cs typeface="宋体" charset="0"/>
              </a:rPr>
              <a:t>装置的集气瓶中充满溶液，</a:t>
            </a:r>
            <a:r>
              <a:rPr lang="en-US" altLang="zh-CN" sz="3200" b="0">
                <a:latin typeface="Times New Roman" panose="02020503050405090304" charset="0"/>
                <a:cs typeface="Times New Roman" panose="02020503050405090304" charset="0"/>
              </a:rPr>
              <a:t>F</a:t>
            </a:r>
            <a:r>
              <a:rPr lang="zh-CN" altLang="en-US" sz="3200" b="0">
                <a:latin typeface="宋体" charset="0"/>
                <a:cs typeface="宋体" charset="0"/>
              </a:rPr>
              <a:t>装置的集气瓶中还有气体剩余。</a:t>
            </a:r>
            <a:endParaRPr lang="zh-CN" altLang="en-US" sz="3200"/>
          </a:p>
        </p:txBody>
      </p:sp>
      <p:pic>
        <p:nvPicPr>
          <p:cNvPr id="2" name="图片 1"/>
          <p:cNvPicPr/>
          <p:nvPr/>
        </p:nvPicPr>
        <p:blipFill>
          <a:blip r:embed="rId3"/>
          <a:stretch>
            <a:fillRect/>
          </a:stretch>
        </p:blipFill>
        <p:spPr>
          <a:xfrm>
            <a:off x="2495550" y="139065"/>
            <a:ext cx="7200900" cy="2628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162560" y="4730750"/>
            <a:ext cx="11249025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latin typeface="Times New Roman" panose="02020503050405090304" charset="0"/>
                <a:cs typeface="Times New Roman" panose="02020503050405090304" charset="0"/>
                <a:sym typeface="+mn-ea"/>
              </a:rPr>
              <a:t>(</a:t>
            </a:r>
            <a:r>
              <a:rPr lang="zh-CN" altLang="en-US" sz="3200">
                <a:latin typeface="宋体" charset="0"/>
                <a:cs typeface="宋体" charset="0"/>
                <a:sym typeface="+mn-ea"/>
              </a:rPr>
              <a:t>假设瓶内液体不扩散</a:t>
            </a:r>
            <a:r>
              <a:rPr lang="en-US" altLang="zh-CN" sz="3200">
                <a:latin typeface="Times New Roman" panose="02020503050405090304" charset="0"/>
                <a:cs typeface="Times New Roman" panose="02020503050405090304" charset="0"/>
                <a:sym typeface="+mn-ea"/>
              </a:rPr>
              <a:t>)</a:t>
            </a:r>
            <a:r>
              <a:rPr lang="zh-CN" altLang="en-US" sz="3200">
                <a:latin typeface="宋体" charset="0"/>
                <a:cs typeface="宋体" charset="0"/>
                <a:sym typeface="+mn-ea"/>
              </a:rPr>
              <a:t>：</a:t>
            </a:r>
          </a:p>
          <a:p>
            <a:r>
              <a:rPr lang="en-US" altLang="zh-CN" sz="3200">
                <a:latin typeface="宋体" charset="0"/>
                <a:cs typeface="宋体" charset="0"/>
                <a:sym typeface="+mn-ea"/>
              </a:rPr>
              <a:t>①</a:t>
            </a:r>
            <a:r>
              <a:rPr lang="zh-CN" altLang="en-US" sz="3200">
                <a:latin typeface="宋体" charset="0"/>
                <a:cs typeface="宋体" charset="0"/>
                <a:sym typeface="+mn-ea"/>
              </a:rPr>
              <a:t>写出装置</a:t>
            </a:r>
            <a:r>
              <a:rPr lang="en-US" altLang="zh-CN" sz="3200">
                <a:latin typeface="Times New Roman" panose="02020503050405090304" charset="0"/>
                <a:cs typeface="Times New Roman" panose="02020503050405090304" charset="0"/>
                <a:sym typeface="+mn-ea"/>
              </a:rPr>
              <a:t>E</a:t>
            </a:r>
            <a:r>
              <a:rPr lang="zh-CN" altLang="en-US" sz="3200">
                <a:latin typeface="宋体" charset="0"/>
                <a:cs typeface="宋体" charset="0"/>
                <a:sym typeface="+mn-ea"/>
              </a:rPr>
              <a:t>中反应的离子方程式：</a:t>
            </a:r>
            <a:r>
              <a:rPr lang="en-US" altLang="zh-CN" sz="3200">
                <a:latin typeface="Times New Roman" panose="02020503050405090304" charset="0"/>
                <a:cs typeface="Times New Roman" panose="02020503050405090304" charset="0"/>
                <a:sym typeface="+mn-ea"/>
              </a:rPr>
              <a:t>_____________</a:t>
            </a:r>
            <a:r>
              <a:rPr lang="zh-CN" altLang="en-US" sz="3200">
                <a:latin typeface="宋体" charset="0"/>
                <a:cs typeface="宋体" charset="0"/>
                <a:sym typeface="+mn-ea"/>
              </a:rPr>
              <a:t>。</a:t>
            </a:r>
          </a:p>
          <a:p>
            <a:r>
              <a:rPr lang="en-US" altLang="zh-CN" sz="3200">
                <a:latin typeface="宋体" charset="0"/>
                <a:cs typeface="宋体" charset="0"/>
                <a:sym typeface="+mn-ea"/>
              </a:rPr>
              <a:t>②</a:t>
            </a:r>
            <a:r>
              <a:rPr lang="zh-CN" altLang="en-US" sz="3200">
                <a:latin typeface="宋体" charset="0"/>
                <a:cs typeface="宋体" charset="0"/>
                <a:sym typeface="+mn-ea"/>
              </a:rPr>
              <a:t>假设该实验条件下，气体摩尔体积为</a:t>
            </a:r>
            <a:r>
              <a:rPr lang="en-US" altLang="zh-CN" sz="3200" i="1">
                <a:latin typeface="Times New Roman" panose="02020503050405090304" charset="0"/>
                <a:cs typeface="Times New Roman" panose="02020503050405090304" charset="0"/>
                <a:sym typeface="+mn-ea"/>
              </a:rPr>
              <a:t>a</a:t>
            </a:r>
            <a:r>
              <a:rPr lang="en-US" altLang="zh-CN" sz="3200">
                <a:latin typeface="Times New Roman" panose="02020503050405090304" charset="0"/>
                <a:cs typeface="Times New Roman" panose="02020503050405090304" charset="0"/>
                <a:sym typeface="+mn-ea"/>
              </a:rPr>
              <a:t> L·mol</a:t>
            </a:r>
            <a:r>
              <a:rPr lang="zh-CN" altLang="en-US" sz="3200" baseline="30000">
                <a:latin typeface="宋体" charset="0"/>
                <a:cs typeface="宋体" charset="0"/>
                <a:sym typeface="+mn-ea"/>
              </a:rPr>
              <a:t>－</a:t>
            </a:r>
            <a:r>
              <a:rPr lang="en-US" altLang="zh-CN" sz="3200" baseline="30000">
                <a:latin typeface="Times New Roman" panose="02020503050405090304" charset="0"/>
                <a:cs typeface="Times New Roman" panose="02020503050405090304" charset="0"/>
                <a:sym typeface="+mn-ea"/>
              </a:rPr>
              <a:t>1</a:t>
            </a:r>
            <a:r>
              <a:rPr lang="zh-CN" altLang="en-US" sz="3200">
                <a:latin typeface="宋体" charset="0"/>
                <a:cs typeface="宋体" charset="0"/>
                <a:sym typeface="+mn-ea"/>
              </a:rPr>
              <a:t>。则装置</a:t>
            </a:r>
            <a:r>
              <a:rPr lang="en-US" altLang="zh-CN" sz="3200">
                <a:latin typeface="Times New Roman" panose="02020503050405090304" charset="0"/>
                <a:cs typeface="Times New Roman" panose="02020503050405090304" charset="0"/>
                <a:sym typeface="+mn-ea"/>
              </a:rPr>
              <a:t>D</a:t>
            </a:r>
            <a:r>
              <a:rPr lang="zh-CN" altLang="en-US" sz="3200">
                <a:latin typeface="宋体" charset="0"/>
                <a:cs typeface="宋体" charset="0"/>
                <a:sym typeface="+mn-ea"/>
              </a:rPr>
              <a:t>的集气瓶中所得溶液溶质的物质的量浓度为</a:t>
            </a:r>
            <a:r>
              <a:rPr lang="en-US" altLang="zh-CN" sz="3200">
                <a:latin typeface="Times New Roman" panose="02020503050405090304" charset="0"/>
                <a:cs typeface="Times New Roman" panose="02020503050405090304" charset="0"/>
                <a:sym typeface="+mn-ea"/>
              </a:rPr>
              <a:t>________</a:t>
            </a:r>
            <a:r>
              <a:rPr lang="zh-CN" altLang="en-US" sz="3200">
                <a:latin typeface="宋体" charset="0"/>
                <a:cs typeface="宋体" charset="0"/>
                <a:sym typeface="+mn-ea"/>
              </a:rPr>
              <a:t>。</a:t>
            </a:r>
            <a:endParaRPr lang="zh-CN" altLang="en-US" sz="3200">
              <a:latin typeface="Times New Roman"/>
              <a:cs typeface="Times New Roman" panose="02020603050405020304" charset="0"/>
              <a:sym typeface="+mn-ea"/>
            </a:endParaRPr>
          </a:p>
          <a:p>
            <a:endParaRPr lang="zh-CN" altLang="en-US" sz="3200"/>
          </a:p>
        </p:txBody>
      </p:sp>
      <p:sp>
        <p:nvSpPr>
          <p:cNvPr id="107" name="文本框 106"/>
          <p:cNvSpPr txBox="1"/>
          <p:nvPr/>
        </p:nvSpPr>
        <p:spPr>
          <a:xfrm>
            <a:off x="6488430" y="5263515"/>
            <a:ext cx="596963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2400" b="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</a:rPr>
              <a:t>Cl</a:t>
            </a:r>
            <a:r>
              <a:rPr lang="en-US" altLang="zh-CN" sz="2400" b="0" baseline="-2500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zh-CN" altLang="en-US" sz="2400" b="0">
                <a:solidFill>
                  <a:srgbClr val="FF0000"/>
                </a:solidFill>
                <a:latin typeface="宋体" charset="0"/>
                <a:cs typeface="宋体" charset="0"/>
              </a:rPr>
              <a:t>＋</a:t>
            </a:r>
            <a:r>
              <a:rPr lang="en-US" altLang="zh-CN" sz="2400" b="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</a:rPr>
              <a:t>SO</a:t>
            </a:r>
            <a:r>
              <a:rPr lang="en-US" altLang="zh-CN" sz="2400" b="0" baseline="-2500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zh-CN" altLang="en-US" sz="2400" b="0">
                <a:solidFill>
                  <a:srgbClr val="FF0000"/>
                </a:solidFill>
                <a:latin typeface="宋体" charset="0"/>
                <a:cs typeface="宋体" charset="0"/>
              </a:rPr>
              <a:t>＋</a:t>
            </a:r>
            <a:r>
              <a:rPr lang="en-US" altLang="zh-CN" sz="2400" b="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</a:rPr>
              <a:t>2H</a:t>
            </a:r>
            <a:r>
              <a:rPr lang="en-US" altLang="zh-CN" sz="2400" b="0" baseline="-2500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en-US" altLang="zh-CN" sz="2400" b="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</a:rPr>
              <a:t>O===4H</a:t>
            </a:r>
            <a:r>
              <a:rPr lang="zh-CN" altLang="en-US" sz="2400" b="0" baseline="30000">
                <a:solidFill>
                  <a:srgbClr val="FF0000"/>
                </a:solidFill>
                <a:latin typeface="宋体" charset="0"/>
                <a:cs typeface="宋体" charset="0"/>
              </a:rPr>
              <a:t>＋</a:t>
            </a:r>
            <a:r>
              <a:rPr lang="zh-CN" altLang="en-US" sz="2400" b="0">
                <a:solidFill>
                  <a:srgbClr val="FF0000"/>
                </a:solidFill>
                <a:latin typeface="宋体" charset="0"/>
                <a:cs typeface="宋体" charset="0"/>
              </a:rPr>
              <a:t>＋</a:t>
            </a:r>
            <a:r>
              <a:rPr lang="en-US" altLang="zh-CN" sz="2400" b="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</a:rPr>
              <a:t>2Cl</a:t>
            </a:r>
            <a:r>
              <a:rPr lang="zh-CN" altLang="en-US" sz="2400" b="0" baseline="30000">
                <a:solidFill>
                  <a:srgbClr val="FF0000"/>
                </a:solidFill>
                <a:latin typeface="宋体" charset="0"/>
                <a:cs typeface="宋体" charset="0"/>
              </a:rPr>
              <a:t>－</a:t>
            </a:r>
            <a:r>
              <a:rPr lang="zh-CN" altLang="en-US" sz="2400" b="0">
                <a:solidFill>
                  <a:srgbClr val="FF0000"/>
                </a:solidFill>
                <a:latin typeface="宋体" charset="0"/>
                <a:cs typeface="宋体" charset="0"/>
              </a:rPr>
              <a:t>＋</a:t>
            </a:r>
            <a:r>
              <a:rPr lang="en-US" altLang="zh-CN" sz="2400" b="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</a:rPr>
              <a:t>SO</a:t>
            </a:r>
            <a:r>
              <a:rPr lang="en-US" altLang="zh-CN" sz="2400" b="0" baseline="-25000">
                <a:solidFill>
                  <a:srgbClr val="FF0000"/>
                </a:solidFill>
                <a:latin typeface="Calibri"/>
                <a:cs typeface="Calibri" charset="0"/>
              </a:rPr>
              <a:t>4</a:t>
            </a:r>
            <a:r>
              <a:rPr lang="en-US" altLang="zh-CN" sz="2400" b="0" baseline="30000">
                <a:solidFill>
                  <a:srgbClr val="FF0000"/>
                </a:solidFill>
                <a:latin typeface="Calibri"/>
                <a:cs typeface="Calibri" charset="0"/>
              </a:rPr>
              <a:t>2</a:t>
            </a:r>
            <a:r>
              <a:rPr lang="zh-CN" altLang="en-US" sz="2400" b="0" baseline="30000">
                <a:solidFill>
                  <a:srgbClr val="FF0000"/>
                </a:solidFill>
                <a:latin typeface="Calibri"/>
                <a:cs typeface="Calibri" charset="0"/>
              </a:rPr>
              <a:t>－</a:t>
            </a:r>
            <a:endParaRPr lang="zh-CN" altLang="en-US" sz="2400"/>
          </a:p>
        </p:txBody>
      </p:sp>
      <p:sp>
        <p:nvSpPr>
          <p:cNvPr id="4" name="文本框 3"/>
          <p:cNvSpPr txBox="1"/>
          <p:nvPr/>
        </p:nvSpPr>
        <p:spPr>
          <a:xfrm>
            <a:off x="7691755" y="6120130"/>
            <a:ext cx="50800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0" algn="l"/>
            <a:r>
              <a:rPr lang="en-US" altLang="zh-CN" sz="3200" b="0">
                <a:solidFill>
                  <a:srgbClr val="FF0000"/>
                </a:solidFill>
                <a:latin typeface="宋体" charset="0"/>
                <a:cs typeface="宋体" charset="0"/>
              </a:rPr>
              <a:t>1/a </a:t>
            </a:r>
            <a:r>
              <a:rPr lang="en-US" altLang="zh-CN" sz="3200" b="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</a:rPr>
              <a:t>mol·L</a:t>
            </a:r>
            <a:r>
              <a:rPr lang="zh-CN" altLang="en-US" sz="3200" b="0" baseline="30000">
                <a:solidFill>
                  <a:srgbClr val="FF0000"/>
                </a:solidFill>
                <a:latin typeface="宋体" charset="0"/>
                <a:cs typeface="宋体" charset="0"/>
              </a:rPr>
              <a:t>－</a:t>
            </a:r>
            <a:r>
              <a:rPr lang="en-US" altLang="zh-CN" sz="3200" b="0" baseline="3000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</a:rPr>
              <a:t>1</a:t>
            </a:r>
            <a:endParaRPr lang="zh-CN" altLang="en-US" sz="320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/>
      <p:bldP spid="4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图片 104"/>
          <p:cNvPicPr/>
          <p:nvPr/>
        </p:nvPicPr>
        <p:blipFill>
          <a:blip r:embed="rId3"/>
          <a:stretch>
            <a:fillRect/>
          </a:stretch>
        </p:blipFill>
        <p:spPr>
          <a:xfrm>
            <a:off x="2495550" y="7620"/>
            <a:ext cx="6623685" cy="3470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6" name="文本框 105"/>
          <p:cNvSpPr txBox="1"/>
          <p:nvPr/>
        </p:nvSpPr>
        <p:spPr>
          <a:xfrm>
            <a:off x="137160" y="3477260"/>
            <a:ext cx="11917680" cy="20612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3200" b="0">
                <a:latin typeface="Times New Roman" panose="02020503050405090304" charset="0"/>
                <a:cs typeface="Times New Roman" panose="02020503050405090304" charset="0"/>
              </a:rPr>
              <a:t>(3)</a:t>
            </a:r>
            <a:r>
              <a:rPr lang="zh-CN" altLang="en-US" sz="3200" b="0">
                <a:latin typeface="宋体" charset="0"/>
                <a:cs typeface="宋体" charset="0"/>
              </a:rPr>
              <a:t>通入氧气前在</a:t>
            </a:r>
            <a:r>
              <a:rPr lang="en-US" altLang="zh-CN" sz="3200" b="0">
                <a:latin typeface="Times New Roman" panose="02020503050405090304" charset="0"/>
                <a:cs typeface="Times New Roman" panose="02020503050405090304" charset="0"/>
              </a:rPr>
              <a:t>F</a:t>
            </a:r>
            <a:r>
              <a:rPr lang="zh-CN" altLang="en-US" sz="3200" b="0">
                <a:latin typeface="宋体" charset="0"/>
                <a:cs typeface="宋体" charset="0"/>
              </a:rPr>
              <a:t>装置的水槽里滴加几滴紫色石蕊试液，观察到的现象是</a:t>
            </a:r>
            <a:r>
              <a:rPr lang="en-US" altLang="zh-CN" sz="3200" b="0">
                <a:latin typeface="Times New Roman" panose="02020503050405090304" charset="0"/>
                <a:cs typeface="Times New Roman" panose="02020503050405090304" charset="0"/>
              </a:rPr>
              <a:t>_________________</a:t>
            </a:r>
            <a:r>
              <a:rPr lang="zh-CN" altLang="en-US" sz="3200" b="0">
                <a:latin typeface="宋体" charset="0"/>
                <a:cs typeface="宋体" charset="0"/>
              </a:rPr>
              <a:t>，通入氧气后，可能观察到的实验现象是</a:t>
            </a:r>
            <a:r>
              <a:rPr lang="en-US" altLang="zh-CN" sz="3200" b="0">
                <a:latin typeface="Times New Roman" panose="02020503050405090304" charset="0"/>
                <a:cs typeface="Times New Roman" panose="02020503050405090304" charset="0"/>
              </a:rPr>
              <a:t>__________________________________________</a:t>
            </a:r>
            <a:r>
              <a:rPr lang="zh-CN" altLang="en-US" sz="3200" b="0">
                <a:latin typeface="宋体" charset="0"/>
                <a:cs typeface="宋体" charset="0"/>
              </a:rPr>
              <a:t>，写出总反应的化学方程式：</a:t>
            </a:r>
            <a:r>
              <a:rPr lang="en-US" altLang="zh-CN" sz="3200" b="0">
                <a:latin typeface="Times New Roman" panose="02020503050405090304" charset="0"/>
                <a:cs typeface="Times New Roman" panose="02020503050405090304" charset="0"/>
              </a:rPr>
              <a:t>_____________________________________</a:t>
            </a:r>
            <a:r>
              <a:rPr lang="zh-CN" altLang="en-US" sz="3200" b="0">
                <a:latin typeface="宋体" charset="0"/>
                <a:cs typeface="宋体" charset="0"/>
              </a:rPr>
              <a:t>。</a:t>
            </a:r>
            <a:endParaRPr lang="zh-CN" altLang="en-US" sz="3200"/>
          </a:p>
        </p:txBody>
      </p:sp>
      <p:sp>
        <p:nvSpPr>
          <p:cNvPr id="107" name="文本框 106"/>
          <p:cNvSpPr txBox="1"/>
          <p:nvPr/>
        </p:nvSpPr>
        <p:spPr>
          <a:xfrm>
            <a:off x="1397635" y="3879215"/>
            <a:ext cx="323596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sz="3200" b="0">
                <a:solidFill>
                  <a:srgbClr val="FF0000"/>
                </a:solidFill>
                <a:latin typeface="宋体" charset="0"/>
                <a:cs typeface="宋体" charset="0"/>
              </a:rPr>
              <a:t>溶液呈浅红色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512570" y="4462780"/>
            <a:ext cx="50800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0"/>
            <a:r>
              <a:rPr lang="zh-CN" altLang="en-US" sz="3200" b="0">
                <a:solidFill>
                  <a:srgbClr val="FF0000"/>
                </a:solidFill>
                <a:latin typeface="宋体" charset="0"/>
                <a:cs typeface="宋体" charset="0"/>
              </a:rPr>
              <a:t>溶液红色加深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556000" y="4935220"/>
            <a:ext cx="636460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algn="l"/>
            <a:r>
              <a:rPr lang="en-US" altLang="zh-CN" sz="3200" b="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</a:rPr>
              <a:t>2SO</a:t>
            </a:r>
            <a:r>
              <a:rPr lang="en-US" altLang="zh-CN" sz="3200" b="0" baseline="-2500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zh-CN" altLang="en-US" sz="3200" b="0">
                <a:solidFill>
                  <a:srgbClr val="FF0000"/>
                </a:solidFill>
                <a:latin typeface="宋体" charset="0"/>
                <a:cs typeface="宋体" charset="0"/>
              </a:rPr>
              <a:t>＋</a:t>
            </a:r>
            <a:r>
              <a:rPr lang="en-US" altLang="zh-CN" sz="3200" b="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</a:rPr>
              <a:t>O</a:t>
            </a:r>
            <a:r>
              <a:rPr lang="en-US" altLang="zh-CN" sz="3200" b="0" baseline="-2500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zh-CN" altLang="en-US" sz="3200" b="0">
                <a:solidFill>
                  <a:srgbClr val="FF0000"/>
                </a:solidFill>
                <a:latin typeface="宋体" charset="0"/>
                <a:cs typeface="宋体" charset="0"/>
              </a:rPr>
              <a:t>＋</a:t>
            </a:r>
            <a:r>
              <a:rPr lang="en-US" altLang="zh-CN" sz="3200" b="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</a:rPr>
              <a:t>2H</a:t>
            </a:r>
            <a:r>
              <a:rPr lang="en-US" altLang="zh-CN" sz="3200" b="0" baseline="-2500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en-US" altLang="zh-CN" sz="3200" b="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</a:rPr>
              <a:t>O===2H</a:t>
            </a:r>
            <a:r>
              <a:rPr lang="en-US" altLang="zh-CN" sz="3200" b="0" baseline="-2500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en-US" altLang="zh-CN" sz="3200" b="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</a:rPr>
              <a:t>SO</a:t>
            </a:r>
            <a:r>
              <a:rPr lang="en-US" altLang="zh-CN" sz="3200" b="0" baseline="-2500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</a:rPr>
              <a:t>4</a:t>
            </a:r>
            <a:endParaRPr lang="zh-CN" altLang="en-US" sz="320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/>
      <p:bldP spid="3" grpId="1"/>
      <p:bldP spid="4" grpId="2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文本框 105"/>
          <p:cNvSpPr txBox="1"/>
          <p:nvPr/>
        </p:nvSpPr>
        <p:spPr>
          <a:xfrm>
            <a:off x="376555" y="998855"/>
            <a:ext cx="1120838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8</a:t>
            </a:r>
            <a:r>
              <a:rPr lang="zh-CN" altLang="en-US" sz="3200" b="0" dirty="0">
                <a:latin typeface="宋体" charset="0"/>
                <a:cs typeface="宋体" charset="0"/>
              </a:rPr>
              <a:t>．如图所示：在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B</a:t>
            </a:r>
            <a:r>
              <a:rPr lang="zh-CN" altLang="en-US" sz="3200" b="0" dirty="0">
                <a:latin typeface="宋体" charset="0"/>
                <a:cs typeface="宋体" charset="0"/>
              </a:rPr>
              <a:t>水槽中装有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500 mL</a:t>
            </a:r>
            <a:r>
              <a:rPr lang="zh-CN" altLang="en-US" sz="3200" b="0" dirty="0">
                <a:latin typeface="宋体" charset="0"/>
                <a:cs typeface="宋体" charset="0"/>
              </a:rPr>
              <a:t>水，容积为</a:t>
            </a:r>
            <a:r>
              <a:rPr lang="en-US" altLang="zh-CN" sz="3200" b="0" i="1" dirty="0">
                <a:latin typeface="Times New Roman" panose="02020503050405090304" charset="0"/>
                <a:cs typeface="Times New Roman" panose="02020503050405090304" charset="0"/>
              </a:rPr>
              <a:t>a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 mL</a:t>
            </a:r>
            <a:r>
              <a:rPr lang="zh-CN" altLang="en-US" sz="3200" b="0" dirty="0">
                <a:latin typeface="宋体" charset="0"/>
                <a:cs typeface="宋体" charset="0"/>
              </a:rPr>
              <a:t>的试管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A</a:t>
            </a:r>
            <a:r>
              <a:rPr lang="zh-CN" altLang="en-US" sz="3200" b="0" dirty="0">
                <a:latin typeface="宋体" charset="0"/>
                <a:cs typeface="宋体" charset="0"/>
              </a:rPr>
              <a:t>充满了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NO</a:t>
            </a:r>
            <a:r>
              <a:rPr lang="en-US" altLang="zh-CN" sz="3200" b="0" baseline="-25000" dirty="0"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zh-CN" altLang="en-US" sz="3200" b="0" dirty="0">
                <a:latin typeface="宋体" charset="0"/>
                <a:cs typeface="宋体" charset="0"/>
              </a:rPr>
              <a:t>和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NO</a:t>
            </a:r>
            <a:r>
              <a:rPr lang="zh-CN" altLang="en-US" sz="3200" b="0" dirty="0">
                <a:latin typeface="宋体" charset="0"/>
                <a:cs typeface="宋体" charset="0"/>
              </a:rPr>
              <a:t>的混合气体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(</a:t>
            </a:r>
            <a:r>
              <a:rPr lang="zh-CN" altLang="en-US" sz="3200" b="0" dirty="0">
                <a:latin typeface="宋体" charset="0"/>
                <a:cs typeface="宋体" charset="0"/>
              </a:rPr>
              <a:t>标准状况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)</a:t>
            </a:r>
            <a:r>
              <a:rPr lang="zh-CN" altLang="en-US" sz="3200" b="0" dirty="0">
                <a:latin typeface="宋体" charset="0"/>
                <a:cs typeface="宋体" charset="0"/>
              </a:rPr>
              <a:t>，将试管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A</a:t>
            </a:r>
            <a:r>
              <a:rPr lang="zh-CN" altLang="en-US" sz="3200" b="0" dirty="0">
                <a:latin typeface="宋体" charset="0"/>
                <a:cs typeface="宋体" charset="0"/>
              </a:rPr>
              <a:t>倒插入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B</a:t>
            </a:r>
            <a:r>
              <a:rPr lang="zh-CN" altLang="en-US" sz="3200" b="0" dirty="0">
                <a:latin typeface="宋体" charset="0"/>
                <a:cs typeface="宋体" charset="0"/>
              </a:rPr>
              <a:t>水槽的水中。充分反应后，试管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A</a:t>
            </a:r>
            <a:r>
              <a:rPr lang="zh-CN" altLang="en-US" sz="3200" b="0" dirty="0">
                <a:latin typeface="宋体" charset="0"/>
                <a:cs typeface="宋体" charset="0"/>
              </a:rPr>
              <a:t>中余下气体的体积为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0.5</a:t>
            </a:r>
            <a:r>
              <a:rPr lang="en-US" altLang="zh-CN" sz="3200" b="0" i="1" dirty="0">
                <a:latin typeface="Times New Roman" panose="02020503050405090304" charset="0"/>
                <a:cs typeface="Times New Roman" panose="02020503050405090304" charset="0"/>
              </a:rPr>
              <a:t>a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 mL</a:t>
            </a:r>
            <a:r>
              <a:rPr lang="zh-CN" altLang="en-US" sz="3200" b="0" dirty="0">
                <a:latin typeface="宋体" charset="0"/>
                <a:cs typeface="宋体" charset="0"/>
              </a:rPr>
              <a:t>。</a:t>
            </a:r>
            <a:endParaRPr lang="zh-CN" altLang="en-US" sz="3200" dirty="0"/>
          </a:p>
        </p:txBody>
      </p:sp>
      <p:pic>
        <p:nvPicPr>
          <p:cNvPr id="2" name="图片 1"/>
          <p:cNvPicPr/>
          <p:nvPr/>
        </p:nvPicPr>
        <p:blipFill>
          <a:blip r:embed="rId3"/>
          <a:stretch>
            <a:fillRect/>
          </a:stretch>
        </p:blipFill>
        <p:spPr>
          <a:xfrm>
            <a:off x="376555" y="2920683"/>
            <a:ext cx="1981200" cy="2324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7" name="文本框 106"/>
          <p:cNvSpPr txBox="1"/>
          <p:nvPr/>
        </p:nvSpPr>
        <p:spPr>
          <a:xfrm>
            <a:off x="2357755" y="2567305"/>
            <a:ext cx="9868535" cy="43999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2800" b="0">
                <a:latin typeface="Times New Roman" panose="02020503050405090304" charset="0"/>
                <a:cs typeface="Times New Roman" panose="02020503050405090304" charset="0"/>
              </a:rPr>
              <a:t>(1)</a:t>
            </a:r>
            <a:r>
              <a:rPr lang="zh-CN" altLang="en-US" sz="2800" b="0">
                <a:latin typeface="宋体" charset="0"/>
                <a:cs typeface="宋体" charset="0"/>
              </a:rPr>
              <a:t>将</a:t>
            </a:r>
            <a:r>
              <a:rPr lang="en-US" altLang="zh-CN" sz="2800" b="0">
                <a:latin typeface="Times New Roman" panose="02020503050405090304" charset="0"/>
                <a:cs typeface="Times New Roman" panose="02020503050405090304" charset="0"/>
              </a:rPr>
              <a:t>A</a:t>
            </a:r>
            <a:r>
              <a:rPr lang="zh-CN" altLang="en-US" sz="2800" b="0">
                <a:latin typeface="宋体" charset="0"/>
                <a:cs typeface="宋体" charset="0"/>
              </a:rPr>
              <a:t>倒插入</a:t>
            </a:r>
            <a:r>
              <a:rPr lang="en-US" altLang="zh-CN" sz="2800" b="0">
                <a:latin typeface="Times New Roman" panose="02020503050405090304" charset="0"/>
                <a:cs typeface="Times New Roman" panose="02020503050405090304" charset="0"/>
              </a:rPr>
              <a:t>B</a:t>
            </a:r>
            <a:r>
              <a:rPr lang="zh-CN" altLang="en-US" sz="2800" b="0">
                <a:latin typeface="宋体" charset="0"/>
                <a:cs typeface="宋体" charset="0"/>
              </a:rPr>
              <a:t>槽中发生的反应为</a:t>
            </a:r>
            <a:r>
              <a:rPr lang="en-US" altLang="zh-CN" sz="2800" b="0">
                <a:latin typeface="Times New Roman" panose="02020503050405090304" charset="0"/>
                <a:cs typeface="Times New Roman" panose="02020503050405090304" charset="0"/>
              </a:rPr>
              <a:t>_____________________</a:t>
            </a:r>
            <a:r>
              <a:rPr lang="zh-CN" altLang="en-US" sz="2800" b="0">
                <a:latin typeface="宋体" charset="0"/>
                <a:cs typeface="宋体" charset="0"/>
              </a:rPr>
              <a:t>，</a:t>
            </a:r>
          </a:p>
          <a:p>
            <a:pPr indent="0"/>
            <a:r>
              <a:rPr lang="zh-CN" altLang="en-US" sz="2800" b="0">
                <a:latin typeface="宋体" charset="0"/>
                <a:cs typeface="宋体" charset="0"/>
              </a:rPr>
              <a:t>该反应中氧化剂与还原剂的质量比为</a:t>
            </a:r>
            <a:r>
              <a:rPr lang="en-US" altLang="zh-CN" sz="2800" b="0">
                <a:latin typeface="Times New Roman" panose="02020503050405090304" charset="0"/>
                <a:cs typeface="Times New Roman" panose="02020503050405090304" charset="0"/>
              </a:rPr>
              <a:t>________</a:t>
            </a:r>
            <a:r>
              <a:rPr lang="zh-CN" altLang="en-US" sz="2800" b="0">
                <a:latin typeface="宋体" charset="0"/>
                <a:cs typeface="宋体" charset="0"/>
              </a:rPr>
              <a:t>，原混合气体中</a:t>
            </a:r>
            <a:r>
              <a:rPr lang="en-US" altLang="zh-CN" sz="2800" b="0">
                <a:latin typeface="Times New Roman" panose="02020503050405090304" charset="0"/>
                <a:cs typeface="Times New Roman" panose="02020503050405090304" charset="0"/>
              </a:rPr>
              <a:t>NO</a:t>
            </a:r>
            <a:r>
              <a:rPr lang="en-US" altLang="zh-CN" sz="2800" b="0" baseline="-25000"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zh-CN" altLang="en-US" sz="2800" b="0">
                <a:latin typeface="宋体" charset="0"/>
                <a:cs typeface="宋体" charset="0"/>
              </a:rPr>
              <a:t>和</a:t>
            </a:r>
            <a:r>
              <a:rPr lang="en-US" altLang="zh-CN" sz="2800" b="0">
                <a:latin typeface="Times New Roman" panose="02020503050405090304" charset="0"/>
                <a:cs typeface="Times New Roman" panose="02020503050405090304" charset="0"/>
              </a:rPr>
              <a:t>NO</a:t>
            </a:r>
            <a:r>
              <a:rPr lang="zh-CN" altLang="en-US" sz="2800" b="0">
                <a:latin typeface="宋体" charset="0"/>
                <a:cs typeface="宋体" charset="0"/>
              </a:rPr>
              <a:t>的物质的量之比为</a:t>
            </a:r>
            <a:r>
              <a:rPr lang="en-US" altLang="zh-CN" sz="2800" b="0">
                <a:latin typeface="Times New Roman" panose="02020503050405090304" charset="0"/>
                <a:cs typeface="Times New Roman" panose="02020503050405090304" charset="0"/>
              </a:rPr>
              <a:t>________</a:t>
            </a:r>
            <a:r>
              <a:rPr lang="zh-CN" altLang="en-US" sz="2800" b="0">
                <a:latin typeface="宋体" charset="0"/>
                <a:cs typeface="宋体" charset="0"/>
              </a:rPr>
              <a:t>。</a:t>
            </a:r>
            <a:endParaRPr lang="zh-CN" altLang="en-US" sz="2800" b="0">
              <a:latin typeface="Times New Roman"/>
              <a:cs typeface="Times New Roman" panose="02020603050405020304" charset="0"/>
            </a:endParaRPr>
          </a:p>
          <a:p>
            <a:pPr indent="0"/>
            <a:r>
              <a:rPr lang="en-US" altLang="zh-CN" sz="2800" b="0">
                <a:latin typeface="Times New Roman" panose="02020503050405090304" charset="0"/>
                <a:cs typeface="Times New Roman" panose="02020503050405090304" charset="0"/>
              </a:rPr>
              <a:t>(2)</a:t>
            </a:r>
            <a:r>
              <a:rPr lang="zh-CN" altLang="en-US" sz="2800" b="0">
                <a:latin typeface="宋体" charset="0"/>
                <a:cs typeface="宋体" charset="0"/>
              </a:rPr>
              <a:t>通过导气管</a:t>
            </a:r>
            <a:r>
              <a:rPr lang="en-US" altLang="zh-CN" sz="2800" b="0">
                <a:latin typeface="Times New Roman" panose="02020503050405090304" charset="0"/>
                <a:cs typeface="Times New Roman" panose="02020503050405090304" charset="0"/>
              </a:rPr>
              <a:t>C</a:t>
            </a:r>
            <a:r>
              <a:rPr lang="zh-CN" altLang="en-US" sz="2800" b="0">
                <a:latin typeface="宋体" charset="0"/>
                <a:cs typeface="宋体" charset="0"/>
              </a:rPr>
              <a:t>向余下</a:t>
            </a:r>
            <a:r>
              <a:rPr lang="en-US" altLang="zh-CN" sz="2800" b="0">
                <a:latin typeface="Times New Roman" panose="02020503050405090304" charset="0"/>
                <a:cs typeface="Times New Roman" panose="02020503050405090304" charset="0"/>
              </a:rPr>
              <a:t>0.5</a:t>
            </a:r>
            <a:r>
              <a:rPr lang="en-US" altLang="zh-CN" sz="2800" b="0" i="1">
                <a:latin typeface="Times New Roman" panose="02020503050405090304" charset="0"/>
                <a:cs typeface="Times New Roman" panose="02020503050405090304" charset="0"/>
              </a:rPr>
              <a:t>a</a:t>
            </a:r>
            <a:r>
              <a:rPr lang="en-US" altLang="zh-CN" sz="2800" b="0">
                <a:latin typeface="Times New Roman" panose="02020503050405090304" charset="0"/>
                <a:cs typeface="Times New Roman" panose="02020503050405090304" charset="0"/>
              </a:rPr>
              <a:t> mL</a:t>
            </a:r>
            <a:r>
              <a:rPr lang="zh-CN" altLang="en-US" sz="2800" b="0">
                <a:latin typeface="宋体" charset="0"/>
                <a:cs typeface="宋体" charset="0"/>
              </a:rPr>
              <a:t>气体的试管</a:t>
            </a:r>
            <a:r>
              <a:rPr lang="en-US" altLang="zh-CN" sz="2800" b="0">
                <a:latin typeface="Times New Roman" panose="02020503050405090304" charset="0"/>
                <a:cs typeface="Times New Roman" panose="02020503050405090304" charset="0"/>
              </a:rPr>
              <a:t>A</a:t>
            </a:r>
            <a:r>
              <a:rPr lang="zh-CN" altLang="en-US" sz="2800" b="0">
                <a:latin typeface="宋体" charset="0"/>
                <a:cs typeface="宋体" charset="0"/>
              </a:rPr>
              <a:t>中持续通入氧气，</a:t>
            </a:r>
            <a:r>
              <a:rPr lang="en-US" altLang="zh-CN" sz="2800" b="0">
                <a:latin typeface="Times New Roman" panose="02020503050405090304" charset="0"/>
                <a:cs typeface="Times New Roman" panose="02020503050405090304" charset="0"/>
              </a:rPr>
              <a:t>A</a:t>
            </a:r>
            <a:r>
              <a:rPr lang="zh-CN" altLang="en-US" sz="2800" b="0">
                <a:latin typeface="宋体" charset="0"/>
                <a:cs typeface="宋体" charset="0"/>
              </a:rPr>
              <a:t>中可能观察到的现象是</a:t>
            </a:r>
            <a:r>
              <a:rPr lang="en-US" altLang="zh-CN" sz="2800" b="0">
                <a:latin typeface="Times New Roman" panose="02020503050405090304" charset="0"/>
                <a:cs typeface="Times New Roman" panose="02020503050405090304" charset="0"/>
              </a:rPr>
              <a:t>_________________________                                                        _______________________</a:t>
            </a:r>
          </a:p>
          <a:p>
            <a:pPr indent="0"/>
            <a:r>
              <a:rPr lang="en-US" altLang="zh-CN" sz="2800" b="0">
                <a:latin typeface="Times New Roman" panose="02020503050405090304" charset="0"/>
                <a:cs typeface="Times New Roman" panose="02020503050405090304" charset="0"/>
              </a:rPr>
              <a:t>      _</a:t>
            </a:r>
            <a:r>
              <a:rPr lang="zh-CN" altLang="en-US" sz="2800" b="0">
                <a:latin typeface="宋体" charset="0"/>
                <a:cs typeface="宋体" charset="0"/>
              </a:rPr>
              <a:t>。</a:t>
            </a:r>
            <a:endParaRPr lang="zh-CN" altLang="en-US" sz="2800" b="0">
              <a:latin typeface="Times New Roman" panose="02020503050405090304" charset="0"/>
              <a:cs typeface="Times New Roman" panose="02020503050405090304" charset="0"/>
            </a:endParaRPr>
          </a:p>
          <a:p>
            <a:pPr indent="0"/>
            <a:r>
              <a:rPr lang="en-US" altLang="zh-CN" sz="2800" b="0">
                <a:latin typeface="Times New Roman" panose="02020503050405090304" charset="0"/>
                <a:cs typeface="Times New Roman" panose="02020503050405090304" charset="0"/>
              </a:rPr>
              <a:t>(3)</a:t>
            </a:r>
            <a:r>
              <a:rPr lang="zh-CN" altLang="en-US" sz="2800" b="0">
                <a:latin typeface="宋体" charset="0"/>
                <a:cs typeface="宋体" charset="0"/>
              </a:rPr>
              <a:t>当试管</a:t>
            </a:r>
            <a:r>
              <a:rPr lang="en-US" altLang="zh-CN" sz="2800" b="0">
                <a:latin typeface="Times New Roman" panose="02020503050405090304" charset="0"/>
                <a:cs typeface="Times New Roman" panose="02020503050405090304" charset="0"/>
              </a:rPr>
              <a:t>A</a:t>
            </a:r>
            <a:r>
              <a:rPr lang="zh-CN" altLang="en-US" sz="2800" b="0">
                <a:latin typeface="宋体" charset="0"/>
                <a:cs typeface="宋体" charset="0"/>
              </a:rPr>
              <a:t>中充满气体时停止通入氧气，然后将试管取出水槽，水槽</a:t>
            </a:r>
            <a:r>
              <a:rPr lang="en-US" altLang="zh-CN" sz="2800" b="0">
                <a:latin typeface="Times New Roman" panose="02020503050405090304" charset="0"/>
                <a:cs typeface="Times New Roman" panose="02020503050405090304" charset="0"/>
              </a:rPr>
              <a:t>B</a:t>
            </a:r>
            <a:r>
              <a:rPr lang="zh-CN" altLang="en-US" sz="2800" b="0">
                <a:latin typeface="宋体" charset="0"/>
                <a:cs typeface="宋体" charset="0"/>
              </a:rPr>
              <a:t>中溶液的物质的量浓度为   </a:t>
            </a:r>
            <a:r>
              <a:rPr lang="en-US" altLang="zh-CN" sz="2800" b="0">
                <a:latin typeface="Times New Roman" panose="02020503050405090304" charset="0"/>
                <a:cs typeface="Times New Roman" panose="02020503050405090304" charset="0"/>
              </a:rPr>
              <a:t>________ mol·L</a:t>
            </a:r>
            <a:r>
              <a:rPr lang="zh-CN" altLang="en-US" sz="2800" b="0" baseline="30000">
                <a:latin typeface="宋体" charset="0"/>
                <a:cs typeface="宋体" charset="0"/>
              </a:rPr>
              <a:t>－</a:t>
            </a:r>
            <a:r>
              <a:rPr lang="en-US" altLang="zh-CN" sz="2800" b="0" baseline="30000">
                <a:latin typeface="Times New Roman" panose="02020503050405090304" charset="0"/>
                <a:cs typeface="Times New Roman" panose="02020503050405090304" charset="0"/>
              </a:rPr>
              <a:t>1</a:t>
            </a:r>
            <a:r>
              <a:rPr lang="en-US" altLang="zh-CN" sz="2800" b="0">
                <a:latin typeface="Times New Roman" panose="02020503050405090304" charset="0"/>
                <a:cs typeface="Times New Roman" panose="02020503050405090304" charset="0"/>
              </a:rPr>
              <a:t>(</a:t>
            </a:r>
            <a:r>
              <a:rPr lang="zh-CN" altLang="en-US" sz="2800" b="0">
                <a:latin typeface="宋体" charset="0"/>
                <a:cs typeface="宋体" charset="0"/>
              </a:rPr>
              <a:t>设溶液的体积仍为</a:t>
            </a:r>
            <a:r>
              <a:rPr lang="en-US" altLang="zh-CN" sz="2800" b="0">
                <a:latin typeface="Times New Roman" panose="02020503050405090304" charset="0"/>
                <a:cs typeface="Times New Roman" panose="02020503050405090304" charset="0"/>
              </a:rPr>
              <a:t>500 mL)</a:t>
            </a:r>
            <a:r>
              <a:rPr lang="zh-CN" altLang="en-US" sz="2800" b="0">
                <a:latin typeface="宋体" charset="0"/>
                <a:cs typeface="宋体" charset="0"/>
              </a:rPr>
              <a:t>。</a:t>
            </a:r>
            <a:endParaRPr lang="zh-CN" altLang="en-US" sz="2800"/>
          </a:p>
        </p:txBody>
      </p:sp>
      <p:sp>
        <p:nvSpPr>
          <p:cNvPr id="3" name="文本框 2"/>
          <p:cNvSpPr txBox="1"/>
          <p:nvPr/>
        </p:nvSpPr>
        <p:spPr>
          <a:xfrm>
            <a:off x="7576185" y="2567305"/>
            <a:ext cx="624967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2400" b="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</a:rPr>
              <a:t>3NO</a:t>
            </a:r>
            <a:r>
              <a:rPr lang="en-US" altLang="zh-CN" sz="2400" b="0" baseline="-2500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zh-CN" altLang="en-US" sz="2400" b="0">
                <a:solidFill>
                  <a:srgbClr val="FF0000"/>
                </a:solidFill>
                <a:latin typeface="宋体" charset="0"/>
                <a:cs typeface="宋体" charset="0"/>
              </a:rPr>
              <a:t>＋</a:t>
            </a:r>
            <a:r>
              <a:rPr lang="en-US" altLang="zh-CN" sz="2400" b="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</a:rPr>
              <a:t>H</a:t>
            </a:r>
            <a:r>
              <a:rPr lang="en-US" altLang="zh-CN" sz="2400" b="0" baseline="-2500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en-US" altLang="zh-CN" sz="2400" b="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</a:rPr>
              <a:t>O===2HNO</a:t>
            </a:r>
            <a:r>
              <a:rPr lang="en-US" altLang="zh-CN" sz="2400" b="0" baseline="-2500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</a:rPr>
              <a:t>3</a:t>
            </a:r>
            <a:r>
              <a:rPr lang="zh-CN" altLang="en-US" sz="2400" b="0">
                <a:solidFill>
                  <a:srgbClr val="FF0000"/>
                </a:solidFill>
                <a:latin typeface="宋体" charset="0"/>
                <a:cs typeface="宋体" charset="0"/>
              </a:rPr>
              <a:t>＋</a:t>
            </a:r>
            <a:r>
              <a:rPr lang="en-US" altLang="zh-CN" sz="2400" b="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</a:rPr>
              <a:t>NO</a:t>
            </a:r>
            <a:endParaRPr lang="zh-CN" altLang="en-US" sz="2400"/>
          </a:p>
        </p:txBody>
      </p:sp>
      <p:sp>
        <p:nvSpPr>
          <p:cNvPr id="4" name="文本框 3"/>
          <p:cNvSpPr txBox="1"/>
          <p:nvPr/>
        </p:nvSpPr>
        <p:spPr>
          <a:xfrm>
            <a:off x="6768465" y="3368675"/>
            <a:ext cx="173545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sz="3200" b="0">
                <a:solidFill>
                  <a:srgbClr val="FF0000"/>
                </a:solidFill>
                <a:latin typeface="宋体" charset="0"/>
                <a:cs typeface="宋体" charset="0"/>
              </a:rPr>
              <a:t>　</a:t>
            </a:r>
            <a:r>
              <a:rPr lang="en-US" altLang="zh-CN" sz="3200" b="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</a:rPr>
              <a:t>3</a:t>
            </a:r>
            <a:r>
              <a:rPr lang="en-US" altLang="zh-CN" sz="3200" b="0">
                <a:solidFill>
                  <a:srgbClr val="FF0000"/>
                </a:solidFill>
                <a:latin typeface="宋体" charset="0"/>
                <a:cs typeface="宋体" charset="0"/>
              </a:rPr>
              <a:t>∶</a:t>
            </a:r>
            <a:r>
              <a:rPr lang="en-US" altLang="zh-CN" sz="3200" b="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</a:rPr>
              <a:t>1</a:t>
            </a:r>
            <a:endParaRPr lang="zh-CN" altLang="en-US" sz="3200"/>
          </a:p>
        </p:txBody>
      </p:sp>
      <p:sp>
        <p:nvSpPr>
          <p:cNvPr id="5" name="文本框 4"/>
          <p:cNvSpPr txBox="1"/>
          <p:nvPr/>
        </p:nvSpPr>
        <p:spPr>
          <a:xfrm>
            <a:off x="8169910" y="2964180"/>
            <a:ext cx="995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  <a:sym typeface="+mn-ea"/>
              </a:rPr>
              <a:t>1</a:t>
            </a:r>
            <a:r>
              <a:rPr lang="en-US" altLang="zh-CN" sz="3200">
                <a:solidFill>
                  <a:srgbClr val="FF0000"/>
                </a:solidFill>
                <a:latin typeface="宋体" charset="0"/>
                <a:cs typeface="宋体" charset="0"/>
                <a:sym typeface="+mn-ea"/>
              </a:rPr>
              <a:t>∶</a:t>
            </a:r>
            <a:r>
              <a:rPr lang="en-US" altLang="zh-CN" sz="320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  <a:sym typeface="+mn-ea"/>
              </a:rPr>
              <a:t>2</a:t>
            </a:r>
            <a:endParaRPr lang="zh-CN" altLang="en-US" sz="3200"/>
          </a:p>
        </p:txBody>
      </p:sp>
      <p:sp>
        <p:nvSpPr>
          <p:cNvPr id="6" name="文本框 5"/>
          <p:cNvSpPr txBox="1"/>
          <p:nvPr/>
        </p:nvSpPr>
        <p:spPr>
          <a:xfrm>
            <a:off x="2357755" y="4317365"/>
            <a:ext cx="9445625" cy="1383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2800" b="0">
                <a:solidFill>
                  <a:srgbClr val="FF0000"/>
                </a:solidFill>
                <a:latin typeface="宋体" charset="0"/>
                <a:cs typeface="宋体" charset="0"/>
              </a:rPr>
              <a:t>                                            </a:t>
            </a:r>
            <a:r>
              <a:rPr lang="zh-CN" altLang="en-US" sz="2800" b="0">
                <a:solidFill>
                  <a:srgbClr val="FF0000"/>
                </a:solidFill>
                <a:latin typeface="宋体" charset="0"/>
                <a:cs typeface="宋体" charset="0"/>
              </a:rPr>
              <a:t>无色气体变为红棕色，试管中液面不断上升至全充满。继续通入氧气后，试管中液面下降 ，最后充满无色气体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225665" y="5988050"/>
            <a:ext cx="168656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algn="l"/>
            <a:r>
              <a:rPr lang="en-US" altLang="zh-CN" sz="2800" b="0">
                <a:solidFill>
                  <a:srgbClr val="FF0000"/>
                </a:solidFill>
                <a:latin typeface="Calibri"/>
                <a:cs typeface="Calibri" charset="0"/>
              </a:rPr>
              <a:t>a/11200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1"/>
      <p:bldP spid="5" grpId="2"/>
      <p:bldP spid="6" grpId="3"/>
      <p:bldP spid="7" grpId="4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文本框 106"/>
          <p:cNvSpPr txBox="1"/>
          <p:nvPr/>
        </p:nvSpPr>
        <p:spPr>
          <a:xfrm>
            <a:off x="113030" y="1404620"/>
            <a:ext cx="12179935" cy="5692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2800" b="0" dirty="0">
                <a:latin typeface="Times New Roman" panose="02020503050405090304" charset="0"/>
                <a:cs typeface="Times New Roman" panose="02020503050405090304" charset="0"/>
              </a:rPr>
              <a:t>9</a:t>
            </a:r>
            <a:r>
              <a:rPr lang="zh-CN" altLang="en-US" sz="2800" b="0" dirty="0">
                <a:latin typeface="宋体" charset="0"/>
                <a:cs typeface="宋体" charset="0"/>
              </a:rPr>
              <a:t>．氮氧化物进入大气后，不仅会形成硝酸型酸雨，还可能形成光化学烟雾，对含有氮氧化物的废气进行处理。</a:t>
            </a:r>
            <a:endParaRPr lang="zh-CN" altLang="en-US" sz="2800" b="0" dirty="0">
              <a:latin typeface="Times New Roman" panose="02020503050405090304" charset="0"/>
              <a:cs typeface="Times New Roman" panose="02020503050405090304" charset="0"/>
            </a:endParaRPr>
          </a:p>
          <a:p>
            <a:pPr indent="0"/>
            <a:r>
              <a:rPr lang="en-US" altLang="zh-CN" sz="2800" b="0" dirty="0">
                <a:latin typeface="Times New Roman" panose="02020503050405090304" charset="0"/>
                <a:cs typeface="Times New Roman" panose="02020503050405090304" charset="0"/>
              </a:rPr>
              <a:t>(1)</a:t>
            </a:r>
            <a:r>
              <a:rPr lang="zh-CN" altLang="en-US" sz="2800" b="0" dirty="0">
                <a:latin typeface="宋体" charset="0"/>
                <a:cs typeface="宋体" charset="0"/>
              </a:rPr>
              <a:t>用氢氧化钠溶液可以吸收废气中的氮氧化物，反应的化学方程式如下：</a:t>
            </a:r>
            <a:endParaRPr lang="zh-CN" altLang="en-US" sz="2800" b="0" dirty="0">
              <a:latin typeface="Times New Roman" panose="02020503050405090304" charset="0"/>
              <a:cs typeface="Times New Roman" panose="02020503050405090304" charset="0"/>
            </a:endParaRPr>
          </a:p>
          <a:p>
            <a:pPr indent="0"/>
            <a:r>
              <a:rPr lang="en-US" altLang="zh-CN" sz="2800" b="0" dirty="0">
                <a:latin typeface="Times New Roman" panose="02020503050405090304" charset="0"/>
                <a:cs typeface="Times New Roman" panose="02020503050405090304" charset="0"/>
              </a:rPr>
              <a:t>NO</a:t>
            </a:r>
            <a:r>
              <a:rPr lang="en-US" altLang="zh-CN" sz="2800" b="0" baseline="-25000" dirty="0"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zh-CN" altLang="en-US" sz="2800" b="0" dirty="0">
                <a:latin typeface="宋体" charset="0"/>
                <a:cs typeface="宋体" charset="0"/>
              </a:rPr>
              <a:t>＋</a:t>
            </a:r>
            <a:r>
              <a:rPr lang="en-US" altLang="zh-CN" sz="2800" b="0" dirty="0">
                <a:latin typeface="Times New Roman" panose="02020503050405090304" charset="0"/>
                <a:cs typeface="Times New Roman" panose="02020503050405090304" charset="0"/>
              </a:rPr>
              <a:t>NO</a:t>
            </a:r>
            <a:r>
              <a:rPr lang="zh-CN" altLang="en-US" sz="2800" b="0" dirty="0">
                <a:latin typeface="宋体" charset="0"/>
                <a:cs typeface="宋体" charset="0"/>
              </a:rPr>
              <a:t>＋</a:t>
            </a:r>
            <a:r>
              <a:rPr lang="en-US" altLang="zh-CN" sz="2800" b="0" dirty="0">
                <a:latin typeface="Times New Roman" panose="02020503050405090304" charset="0"/>
                <a:cs typeface="Times New Roman" panose="02020503050405090304" charset="0"/>
              </a:rPr>
              <a:t>2NaOH===2NaNO</a:t>
            </a:r>
            <a:r>
              <a:rPr lang="en-US" altLang="zh-CN" sz="2800" b="0" baseline="-25000" dirty="0"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zh-CN" altLang="en-US" sz="2800" b="0" dirty="0">
                <a:latin typeface="宋体" charset="0"/>
                <a:cs typeface="宋体" charset="0"/>
              </a:rPr>
              <a:t>＋</a:t>
            </a:r>
            <a:r>
              <a:rPr lang="en-US" altLang="zh-CN" sz="2800" b="0" dirty="0">
                <a:latin typeface="Times New Roman" panose="02020503050405090304" charset="0"/>
                <a:cs typeface="Times New Roman" panose="02020503050405090304" charset="0"/>
              </a:rPr>
              <a:t>H</a:t>
            </a:r>
            <a:r>
              <a:rPr lang="en-US" altLang="zh-CN" sz="2800" b="0" baseline="-25000" dirty="0"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en-US" altLang="zh-CN" sz="2800" b="0" dirty="0">
                <a:latin typeface="Times New Roman" panose="02020503050405090304" charset="0"/>
                <a:cs typeface="Times New Roman" panose="02020503050405090304" charset="0"/>
              </a:rPr>
              <a:t>O</a:t>
            </a:r>
            <a:r>
              <a:rPr lang="en-US" altLang="zh-CN" sz="2800" b="0" dirty="0">
                <a:latin typeface="宋体" charset="0"/>
                <a:cs typeface="宋体" charset="0"/>
              </a:rPr>
              <a:t>①</a:t>
            </a:r>
            <a:endParaRPr lang="en-US" altLang="zh-CN" sz="2800" b="0" dirty="0">
              <a:latin typeface="Times New Roman"/>
              <a:cs typeface="Times New Roman" panose="02020603050405020304" charset="0"/>
            </a:endParaRPr>
          </a:p>
          <a:p>
            <a:pPr indent="0"/>
            <a:r>
              <a:rPr lang="en-US" altLang="zh-CN" sz="2800" b="0" dirty="0">
                <a:latin typeface="Times New Roman" panose="02020503050405090304" charset="0"/>
                <a:cs typeface="Times New Roman" panose="02020503050405090304" charset="0"/>
              </a:rPr>
              <a:t>2NO</a:t>
            </a:r>
            <a:r>
              <a:rPr lang="en-US" altLang="zh-CN" sz="2800" b="0" baseline="-25000" dirty="0"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zh-CN" altLang="en-US" sz="2800" b="0" dirty="0">
                <a:latin typeface="宋体" charset="0"/>
                <a:cs typeface="宋体" charset="0"/>
              </a:rPr>
              <a:t>＋</a:t>
            </a:r>
            <a:r>
              <a:rPr lang="en-US" altLang="zh-CN" sz="2800" b="0" dirty="0">
                <a:latin typeface="Times New Roman" panose="02020503050405090304" charset="0"/>
                <a:cs typeface="Times New Roman" panose="02020503050405090304" charset="0"/>
              </a:rPr>
              <a:t>2NaOH===NaNO</a:t>
            </a:r>
            <a:r>
              <a:rPr lang="en-US" altLang="zh-CN" sz="2800" b="0" baseline="-25000" dirty="0"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zh-CN" altLang="en-US" sz="2800" b="0" dirty="0">
                <a:latin typeface="宋体" charset="0"/>
                <a:cs typeface="宋体" charset="0"/>
              </a:rPr>
              <a:t>＋</a:t>
            </a:r>
            <a:r>
              <a:rPr lang="en-US" altLang="zh-CN" sz="2800" b="0" dirty="0">
                <a:latin typeface="Times New Roman" panose="02020503050405090304" charset="0"/>
                <a:cs typeface="Times New Roman" panose="02020503050405090304" charset="0"/>
              </a:rPr>
              <a:t>NaNO</a:t>
            </a:r>
            <a:r>
              <a:rPr lang="en-US" altLang="zh-CN" sz="2800" b="0" baseline="-25000" dirty="0">
                <a:latin typeface="Times New Roman" panose="02020503050405090304" charset="0"/>
                <a:cs typeface="Times New Roman" panose="02020503050405090304" charset="0"/>
              </a:rPr>
              <a:t>3</a:t>
            </a:r>
            <a:r>
              <a:rPr lang="zh-CN" altLang="en-US" sz="2800" b="0" dirty="0">
                <a:latin typeface="宋体" charset="0"/>
                <a:cs typeface="宋体" charset="0"/>
              </a:rPr>
              <a:t>＋</a:t>
            </a:r>
            <a:r>
              <a:rPr lang="en-US" altLang="zh-CN" sz="2800" b="0" dirty="0">
                <a:latin typeface="Times New Roman" panose="02020503050405090304" charset="0"/>
                <a:cs typeface="Times New Roman" panose="02020503050405090304" charset="0"/>
              </a:rPr>
              <a:t>H</a:t>
            </a:r>
            <a:r>
              <a:rPr lang="en-US" altLang="zh-CN" sz="2800" b="0" baseline="-25000" dirty="0"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en-US" altLang="zh-CN" sz="2800" b="0" dirty="0">
                <a:latin typeface="Times New Roman" panose="02020503050405090304" charset="0"/>
                <a:cs typeface="Times New Roman" panose="02020503050405090304" charset="0"/>
              </a:rPr>
              <a:t>O</a:t>
            </a:r>
            <a:r>
              <a:rPr lang="en-US" altLang="zh-CN" sz="2800" b="0" dirty="0">
                <a:latin typeface="宋体" charset="0"/>
                <a:cs typeface="宋体" charset="0"/>
              </a:rPr>
              <a:t>②</a:t>
            </a:r>
          </a:p>
          <a:p>
            <a:pPr indent="0"/>
            <a:r>
              <a:rPr lang="zh-CN" altLang="en-US" sz="2800" b="0" dirty="0">
                <a:latin typeface="宋体" charset="0"/>
                <a:cs typeface="宋体" charset="0"/>
              </a:rPr>
              <a:t>在反应</a:t>
            </a:r>
            <a:r>
              <a:rPr lang="en-US" altLang="zh-CN" sz="2800" b="0" dirty="0">
                <a:latin typeface="宋体" charset="0"/>
                <a:cs typeface="宋体" charset="0"/>
              </a:rPr>
              <a:t>①</a:t>
            </a:r>
            <a:r>
              <a:rPr lang="zh-CN" altLang="en-US" sz="2800" b="0" dirty="0">
                <a:latin typeface="宋体" charset="0"/>
                <a:cs typeface="宋体" charset="0"/>
              </a:rPr>
              <a:t>中，氧化剂是</a:t>
            </a:r>
            <a:r>
              <a:rPr lang="en-US" altLang="zh-CN" sz="2800" b="0" dirty="0">
                <a:latin typeface="Times New Roman" panose="02020503050405090304" charset="0"/>
                <a:cs typeface="Times New Roman" panose="02020503050405090304" charset="0"/>
              </a:rPr>
              <a:t>________________</a:t>
            </a:r>
            <a:r>
              <a:rPr lang="zh-CN" altLang="en-US" sz="2800" b="0" dirty="0">
                <a:latin typeface="宋体" charset="0"/>
                <a:cs typeface="宋体" charset="0"/>
              </a:rPr>
              <a:t>，还原剂是</a:t>
            </a:r>
            <a:r>
              <a:rPr lang="en-US" altLang="zh-CN" sz="2800" b="0" dirty="0">
                <a:latin typeface="Times New Roman" panose="02020503050405090304" charset="0"/>
                <a:cs typeface="Times New Roman" panose="02020503050405090304" charset="0"/>
              </a:rPr>
              <a:t>________________</a:t>
            </a:r>
            <a:r>
              <a:rPr lang="zh-CN" altLang="en-US" sz="2800" b="0" dirty="0">
                <a:latin typeface="宋体" charset="0"/>
                <a:cs typeface="宋体" charset="0"/>
              </a:rPr>
              <a:t>，在反应</a:t>
            </a:r>
            <a:r>
              <a:rPr lang="en-US" altLang="zh-CN" sz="2800" b="0" dirty="0">
                <a:latin typeface="宋体" charset="0"/>
                <a:cs typeface="宋体" charset="0"/>
              </a:rPr>
              <a:t>②</a:t>
            </a:r>
            <a:r>
              <a:rPr lang="zh-CN" altLang="en-US" sz="2800" b="0" dirty="0">
                <a:latin typeface="宋体" charset="0"/>
                <a:cs typeface="宋体" charset="0"/>
              </a:rPr>
              <a:t>中，氧化剂和还原剂的物质的量之比为</a:t>
            </a:r>
            <a:r>
              <a:rPr lang="en-US" altLang="zh-CN" sz="2800" b="0" dirty="0">
                <a:latin typeface="Times New Roman" panose="02020503050405090304" charset="0"/>
                <a:cs typeface="Times New Roman" panose="02020503050405090304" charset="0"/>
              </a:rPr>
              <a:t>___________________________________________</a:t>
            </a:r>
            <a:r>
              <a:rPr lang="zh-CN" altLang="en-US" sz="2800" b="0" dirty="0">
                <a:latin typeface="宋体" charset="0"/>
                <a:cs typeface="宋体" charset="0"/>
              </a:rPr>
              <a:t>。</a:t>
            </a:r>
            <a:endParaRPr lang="zh-CN" altLang="en-US" sz="2800" b="0" dirty="0">
              <a:latin typeface="Times New Roman" panose="02020503050405090304" charset="0"/>
              <a:cs typeface="Times New Roman" panose="02020503050405090304" charset="0"/>
            </a:endParaRPr>
          </a:p>
          <a:p>
            <a:pPr indent="0"/>
            <a:r>
              <a:rPr lang="en-US" altLang="zh-CN" sz="2800" b="0" dirty="0">
                <a:latin typeface="Times New Roman" panose="02020503050405090304" charset="0"/>
                <a:cs typeface="Times New Roman" panose="02020503050405090304" charset="0"/>
              </a:rPr>
              <a:t>(2)</a:t>
            </a:r>
            <a:r>
              <a:rPr lang="zh-CN" altLang="en-US" sz="2800" b="0" dirty="0">
                <a:latin typeface="宋体" charset="0"/>
                <a:cs typeface="宋体" charset="0"/>
              </a:rPr>
              <a:t>汽车尾气中含有</a:t>
            </a:r>
            <a:r>
              <a:rPr lang="en-US" altLang="zh-CN" sz="2800" b="0" dirty="0">
                <a:latin typeface="Times New Roman" panose="02020503050405090304" charset="0"/>
                <a:cs typeface="Times New Roman" panose="02020503050405090304" charset="0"/>
              </a:rPr>
              <a:t>CO</a:t>
            </a:r>
            <a:r>
              <a:rPr lang="zh-CN" altLang="en-US" sz="2800" b="0" dirty="0">
                <a:latin typeface="宋体" charset="0"/>
                <a:cs typeface="宋体" charset="0"/>
              </a:rPr>
              <a:t>和</a:t>
            </a:r>
            <a:r>
              <a:rPr lang="en-US" altLang="zh-CN" sz="2800" b="0" dirty="0">
                <a:latin typeface="Times New Roman" panose="02020503050405090304" charset="0"/>
                <a:cs typeface="Times New Roman" panose="02020503050405090304" charset="0"/>
              </a:rPr>
              <a:t>NO</a:t>
            </a:r>
            <a:r>
              <a:rPr lang="zh-CN" altLang="en-US" sz="2800" b="0" dirty="0">
                <a:latin typeface="宋体" charset="0"/>
                <a:cs typeface="宋体" charset="0"/>
              </a:rPr>
              <a:t>，消除这两种物质对大气的污染的方法是安装催化转化器，使它们发生反应生成</a:t>
            </a:r>
            <a:r>
              <a:rPr lang="en-US" altLang="zh-CN" sz="2800" b="0" dirty="0">
                <a:latin typeface="Times New Roman" panose="02020503050405090304" charset="0"/>
                <a:cs typeface="Times New Roman" panose="02020503050405090304" charset="0"/>
              </a:rPr>
              <a:t>N</a:t>
            </a:r>
            <a:r>
              <a:rPr lang="en-US" altLang="zh-CN" sz="2800" b="0" baseline="-25000" dirty="0"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zh-CN" altLang="en-US" sz="2800" b="0" dirty="0">
                <a:latin typeface="宋体" charset="0"/>
                <a:cs typeface="宋体" charset="0"/>
              </a:rPr>
              <a:t>和</a:t>
            </a:r>
            <a:r>
              <a:rPr lang="en-US" altLang="zh-CN" sz="2800" b="0" dirty="0">
                <a:latin typeface="Times New Roman" panose="02020503050405090304" charset="0"/>
                <a:cs typeface="Times New Roman" panose="02020503050405090304" charset="0"/>
              </a:rPr>
              <a:t>CO</a:t>
            </a:r>
            <a:r>
              <a:rPr lang="en-US" altLang="zh-CN" sz="2800" b="0" baseline="-25000" dirty="0"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zh-CN" altLang="en-US" sz="2800" b="0" dirty="0">
                <a:latin typeface="宋体" charset="0"/>
                <a:cs typeface="宋体" charset="0"/>
              </a:rPr>
              <a:t>，该反应的化学方程式为</a:t>
            </a:r>
          </a:p>
          <a:p>
            <a:pPr indent="0"/>
            <a:endParaRPr lang="zh-CN" altLang="en-US" sz="2800" b="0" dirty="0">
              <a:latin typeface="宋体"/>
              <a:cs typeface="宋体"/>
            </a:endParaRPr>
          </a:p>
          <a:p>
            <a:pPr indent="0"/>
            <a:r>
              <a:rPr lang="en-US" altLang="zh-CN" sz="2800" b="0" dirty="0">
                <a:latin typeface="Times New Roman" panose="02020503050405090304" charset="0"/>
                <a:cs typeface="Times New Roman" panose="02020503050405090304" charset="0"/>
              </a:rPr>
              <a:t>____________________________</a:t>
            </a:r>
            <a:r>
              <a:rPr lang="zh-CN" altLang="en-US" sz="2800" b="0" dirty="0">
                <a:latin typeface="宋体" charset="0"/>
                <a:cs typeface="宋体" charset="0"/>
              </a:rPr>
              <a:t>。</a:t>
            </a:r>
            <a:endParaRPr lang="zh-CN" altLang="en-US" sz="2800" b="0" dirty="0">
              <a:latin typeface="Times New Roman" panose="02020503050405090304" charset="0"/>
              <a:cs typeface="Times New Roman" panose="02020503050405090304" charset="0"/>
            </a:endParaRPr>
          </a:p>
          <a:p>
            <a:endParaRPr lang="zh-CN" altLang="en-US" sz="2800" dirty="0"/>
          </a:p>
        </p:txBody>
      </p:sp>
      <p:sp>
        <p:nvSpPr>
          <p:cNvPr id="2" name="文本框 1"/>
          <p:cNvSpPr txBox="1"/>
          <p:nvPr/>
        </p:nvSpPr>
        <p:spPr>
          <a:xfrm>
            <a:off x="1364615" y="4274185"/>
            <a:ext cx="50800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0"/>
            <a:r>
              <a:rPr lang="en-US" altLang="zh-CN" sz="3200" b="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</a:rPr>
              <a:t>    1</a:t>
            </a:r>
            <a:r>
              <a:rPr lang="en-US" altLang="zh-CN" sz="3200" b="0">
                <a:solidFill>
                  <a:srgbClr val="FF0000"/>
                </a:solidFill>
                <a:latin typeface="宋体" charset="0"/>
                <a:cs typeface="宋体" charset="0"/>
              </a:rPr>
              <a:t>∶</a:t>
            </a:r>
            <a:r>
              <a:rPr lang="en-US" altLang="zh-CN" sz="3200" b="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</a:rPr>
              <a:t>1 </a:t>
            </a:r>
            <a:endParaRPr lang="zh-CN" altLang="en-US" sz="3200"/>
          </a:p>
        </p:txBody>
      </p:sp>
      <p:sp>
        <p:nvSpPr>
          <p:cNvPr id="3" name="文本框 2"/>
          <p:cNvSpPr txBox="1"/>
          <p:nvPr/>
        </p:nvSpPr>
        <p:spPr>
          <a:xfrm>
            <a:off x="4629785" y="3436620"/>
            <a:ext cx="90170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  <a:sym typeface="+mn-ea"/>
              </a:rPr>
              <a:t>NO</a:t>
            </a:r>
            <a:r>
              <a:rPr lang="en-US" altLang="zh-CN" sz="3200" baseline="-2500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  <a:sym typeface="+mn-ea"/>
              </a:rPr>
              <a:t>2</a:t>
            </a:r>
            <a:endParaRPr lang="zh-CN" altLang="en-US" sz="3200"/>
          </a:p>
        </p:txBody>
      </p:sp>
      <p:sp>
        <p:nvSpPr>
          <p:cNvPr id="4" name="文本框 3"/>
          <p:cNvSpPr txBox="1"/>
          <p:nvPr/>
        </p:nvSpPr>
        <p:spPr>
          <a:xfrm>
            <a:off x="9061450" y="3436620"/>
            <a:ext cx="117602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  <a:sym typeface="+mn-ea"/>
              </a:rPr>
              <a:t>    NO</a:t>
            </a:r>
            <a:endParaRPr lang="zh-CN" altLang="en-US" sz="3200"/>
          </a:p>
        </p:txBody>
      </p:sp>
      <p:grpSp>
        <p:nvGrpSpPr>
          <p:cNvPr id="8" name="组合 7"/>
          <p:cNvGrpSpPr/>
          <p:nvPr/>
        </p:nvGrpSpPr>
        <p:grpSpPr>
          <a:xfrm>
            <a:off x="451485" y="5707380"/>
            <a:ext cx="5080000" cy="1223645"/>
            <a:chOff x="6975" y="250"/>
            <a:chExt cx="8000" cy="1927"/>
          </a:xfrm>
        </p:grpSpPr>
        <p:sp>
          <p:nvSpPr>
            <p:cNvPr id="5" name="文本框 4"/>
            <p:cNvSpPr txBox="1"/>
            <p:nvPr/>
          </p:nvSpPr>
          <p:spPr>
            <a:xfrm>
              <a:off x="6975" y="483"/>
              <a:ext cx="8000" cy="169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indent="0"/>
              <a:r>
                <a:rPr lang="en-US" altLang="zh-CN" sz="3200" b="0">
                  <a:solidFill>
                    <a:srgbClr val="FF0000"/>
                  </a:solidFill>
                  <a:latin typeface="Times New Roman" panose="02020503050405090304" charset="0"/>
                  <a:cs typeface="Times New Roman" panose="02020503050405090304" charset="0"/>
                </a:rPr>
                <a:t>2NO</a:t>
              </a:r>
              <a:r>
                <a:rPr lang="zh-CN" altLang="en-US" sz="3200" b="0">
                  <a:solidFill>
                    <a:srgbClr val="FF0000"/>
                  </a:solidFill>
                  <a:latin typeface="宋体" charset="0"/>
                  <a:cs typeface="宋体" charset="0"/>
                </a:rPr>
                <a:t>＋</a:t>
              </a:r>
              <a:r>
                <a:rPr lang="en-US" altLang="zh-CN" sz="3200" b="0">
                  <a:solidFill>
                    <a:srgbClr val="FF0000"/>
                  </a:solidFill>
                  <a:latin typeface="Times New Roman" panose="02020503050405090304" charset="0"/>
                  <a:cs typeface="Times New Roman" panose="02020503050405090304" charset="0"/>
                </a:rPr>
                <a:t>2CO====</a:t>
              </a:r>
              <a:r>
                <a:rPr lang="en-US" altLang="zh-CN" sz="3200">
                  <a:solidFill>
                    <a:srgbClr val="FF0000"/>
                  </a:solidFill>
                  <a:latin typeface="Times New Roman" panose="02020503050405090304" charset="0"/>
                  <a:cs typeface="Times New Roman" panose="02020503050405090304" charset="0"/>
                  <a:sym typeface="+mn-ea"/>
                </a:rPr>
                <a:t>N</a:t>
              </a:r>
              <a:r>
                <a:rPr lang="en-US" altLang="zh-CN" sz="3200" baseline="-25000">
                  <a:solidFill>
                    <a:srgbClr val="FF0000"/>
                  </a:solidFill>
                  <a:latin typeface="Times New Roman" panose="02020503050405090304" charset="0"/>
                  <a:cs typeface="Times New Roman" panose="02020503050405090304" charset="0"/>
                  <a:sym typeface="+mn-ea"/>
                </a:rPr>
                <a:t>2</a:t>
              </a:r>
              <a:r>
                <a:rPr lang="zh-CN" altLang="en-US" sz="3200">
                  <a:solidFill>
                    <a:srgbClr val="FF0000"/>
                  </a:solidFill>
                  <a:latin typeface="宋体" charset="0"/>
                  <a:cs typeface="宋体" charset="0"/>
                  <a:sym typeface="+mn-ea"/>
                </a:rPr>
                <a:t>＋</a:t>
              </a:r>
              <a:r>
                <a:rPr lang="en-US" altLang="zh-CN" sz="3200">
                  <a:solidFill>
                    <a:srgbClr val="FF0000"/>
                  </a:solidFill>
                  <a:latin typeface="Times New Roman" panose="02020503050405090304" charset="0"/>
                  <a:cs typeface="Times New Roman" panose="02020503050405090304" charset="0"/>
                  <a:sym typeface="+mn-ea"/>
                </a:rPr>
                <a:t>2CO</a:t>
              </a:r>
              <a:r>
                <a:rPr lang="en-US" altLang="zh-CN" sz="3200" baseline="-25000">
                  <a:solidFill>
                    <a:srgbClr val="FF0000"/>
                  </a:solidFill>
                  <a:latin typeface="Times New Roman" panose="02020503050405090304" charset="0"/>
                  <a:cs typeface="Times New Roman" panose="02020503050405090304" charset="0"/>
                  <a:sym typeface="+mn-ea"/>
                </a:rPr>
                <a:t>2</a:t>
              </a:r>
              <a:endParaRPr lang="zh-CN" altLang="en-US" sz="3200"/>
            </a:p>
            <a:p>
              <a:pPr indent="0"/>
              <a:endParaRPr lang="zh-CN" altLang="en-US" sz="3200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0149" y="250"/>
              <a:ext cx="1488" cy="628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000">
                  <a:solidFill>
                    <a:srgbClr val="FF0000"/>
                  </a:solidFill>
                  <a:latin typeface="宋体" charset="0"/>
                  <a:cs typeface="宋体" charset="0"/>
                  <a:sym typeface="+mn-ea"/>
                </a:rPr>
                <a:t>催化剂</a:t>
              </a:r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/>
      <p:bldP spid="4" grpId="2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文本框 106"/>
          <p:cNvSpPr txBox="1"/>
          <p:nvPr/>
        </p:nvSpPr>
        <p:spPr>
          <a:xfrm>
            <a:off x="278130" y="1174115"/>
            <a:ext cx="11587480" cy="48310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endParaRPr lang="zh-CN" altLang="en-US" sz="2800" b="0">
              <a:latin typeface="Times New Roman" panose="02020503050405090304" charset="0"/>
              <a:cs typeface="Times New Roman" panose="02020503050405090304" charset="0"/>
            </a:endParaRPr>
          </a:p>
          <a:p>
            <a:pPr indent="0"/>
            <a:r>
              <a:rPr lang="en-US" altLang="zh-CN" sz="2800" b="0">
                <a:latin typeface="Times New Roman" panose="02020503050405090304" charset="0"/>
                <a:cs typeface="Times New Roman" panose="02020503050405090304" charset="0"/>
              </a:rPr>
              <a:t>NO</a:t>
            </a:r>
            <a:r>
              <a:rPr lang="en-US" altLang="zh-CN" sz="2800" b="0" baseline="-25000"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zh-CN" altLang="en-US" sz="2800" b="0">
                <a:latin typeface="宋体" charset="0"/>
                <a:cs typeface="宋体" charset="0"/>
              </a:rPr>
              <a:t>＋</a:t>
            </a:r>
            <a:r>
              <a:rPr lang="en-US" altLang="zh-CN" sz="2800" b="0">
                <a:latin typeface="Times New Roman" panose="02020503050405090304" charset="0"/>
                <a:cs typeface="Times New Roman" panose="02020503050405090304" charset="0"/>
              </a:rPr>
              <a:t>NO</a:t>
            </a:r>
            <a:r>
              <a:rPr lang="zh-CN" altLang="en-US" sz="2800" b="0">
                <a:latin typeface="宋体" charset="0"/>
                <a:cs typeface="宋体" charset="0"/>
              </a:rPr>
              <a:t>＋</a:t>
            </a:r>
            <a:r>
              <a:rPr lang="en-US" altLang="zh-CN" sz="2800" b="0">
                <a:latin typeface="Times New Roman" panose="02020503050405090304" charset="0"/>
                <a:cs typeface="Times New Roman" panose="02020503050405090304" charset="0"/>
              </a:rPr>
              <a:t>2NaOH===2NaNO</a:t>
            </a:r>
            <a:r>
              <a:rPr lang="en-US" altLang="zh-CN" sz="2800" b="0" baseline="-25000"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zh-CN" altLang="en-US" sz="2800" b="0">
                <a:latin typeface="宋体" charset="0"/>
                <a:cs typeface="宋体" charset="0"/>
              </a:rPr>
              <a:t>＋</a:t>
            </a:r>
            <a:r>
              <a:rPr lang="en-US" altLang="zh-CN" sz="2800" b="0">
                <a:latin typeface="Times New Roman" panose="02020503050405090304" charset="0"/>
                <a:cs typeface="Times New Roman" panose="02020503050405090304" charset="0"/>
              </a:rPr>
              <a:t>H</a:t>
            </a:r>
            <a:r>
              <a:rPr lang="en-US" altLang="zh-CN" sz="2800" b="0" baseline="-25000"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en-US" altLang="zh-CN" sz="2800" b="0">
                <a:latin typeface="Times New Roman" panose="02020503050405090304" charset="0"/>
                <a:cs typeface="Times New Roman" panose="02020503050405090304" charset="0"/>
              </a:rPr>
              <a:t>O</a:t>
            </a:r>
            <a:r>
              <a:rPr lang="en-US" altLang="zh-CN" sz="2800" b="0">
                <a:latin typeface="宋体" charset="0"/>
                <a:cs typeface="宋体" charset="0"/>
              </a:rPr>
              <a:t>①</a:t>
            </a:r>
            <a:endParaRPr lang="en-US" altLang="zh-CN" sz="2800" b="0">
              <a:latin typeface="Times New Roman" panose="02020503050405090304" charset="0"/>
              <a:cs typeface="Times New Roman" panose="02020503050405090304" charset="0"/>
            </a:endParaRPr>
          </a:p>
          <a:p>
            <a:pPr indent="0"/>
            <a:r>
              <a:rPr lang="en-US" altLang="zh-CN" sz="2800" b="0">
                <a:latin typeface="Times New Roman" panose="02020503050405090304" charset="0"/>
                <a:cs typeface="Times New Roman" panose="02020503050405090304" charset="0"/>
              </a:rPr>
              <a:t>2NO</a:t>
            </a:r>
            <a:r>
              <a:rPr lang="en-US" altLang="zh-CN" sz="2800" b="0" baseline="-25000"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zh-CN" altLang="en-US" sz="2800" b="0">
                <a:latin typeface="宋体" charset="0"/>
                <a:cs typeface="宋体" charset="0"/>
              </a:rPr>
              <a:t>＋</a:t>
            </a:r>
            <a:r>
              <a:rPr lang="en-US" altLang="zh-CN" sz="2800" b="0">
                <a:latin typeface="Times New Roman" panose="02020503050405090304" charset="0"/>
                <a:cs typeface="Times New Roman" panose="02020503050405090304" charset="0"/>
              </a:rPr>
              <a:t>2NaOH===NaNO</a:t>
            </a:r>
            <a:r>
              <a:rPr lang="en-US" altLang="zh-CN" sz="2800" b="0" baseline="-25000"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zh-CN" altLang="en-US" sz="2800" b="0">
                <a:latin typeface="宋体" charset="0"/>
                <a:cs typeface="宋体" charset="0"/>
              </a:rPr>
              <a:t>＋</a:t>
            </a:r>
            <a:r>
              <a:rPr lang="en-US" altLang="zh-CN" sz="2800" b="0">
                <a:latin typeface="Times New Roman" panose="02020503050405090304" charset="0"/>
                <a:cs typeface="Times New Roman" panose="02020503050405090304" charset="0"/>
              </a:rPr>
              <a:t>NaNO</a:t>
            </a:r>
            <a:r>
              <a:rPr lang="en-US" altLang="zh-CN" sz="2800" b="0" baseline="-25000">
                <a:latin typeface="Times New Roman" panose="02020503050405090304" charset="0"/>
                <a:cs typeface="Times New Roman" panose="02020503050405090304" charset="0"/>
              </a:rPr>
              <a:t>3</a:t>
            </a:r>
            <a:r>
              <a:rPr lang="zh-CN" altLang="en-US" sz="2800" b="0">
                <a:latin typeface="宋体" charset="0"/>
                <a:cs typeface="宋体" charset="0"/>
              </a:rPr>
              <a:t>＋</a:t>
            </a:r>
            <a:r>
              <a:rPr lang="en-US" altLang="zh-CN" sz="2800" b="0">
                <a:latin typeface="Times New Roman" panose="02020503050405090304" charset="0"/>
                <a:cs typeface="Times New Roman" panose="02020503050405090304" charset="0"/>
              </a:rPr>
              <a:t>H</a:t>
            </a:r>
            <a:r>
              <a:rPr lang="en-US" altLang="zh-CN" sz="2800" b="0" baseline="-25000"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en-US" altLang="zh-CN" sz="2800" b="0">
                <a:latin typeface="Times New Roman" panose="02020503050405090304" charset="0"/>
                <a:cs typeface="Times New Roman" panose="02020503050405090304" charset="0"/>
              </a:rPr>
              <a:t>O</a:t>
            </a:r>
            <a:r>
              <a:rPr lang="en-US" altLang="zh-CN" sz="2800" b="0">
                <a:latin typeface="宋体" charset="0"/>
                <a:cs typeface="宋体" charset="0"/>
              </a:rPr>
              <a:t>②</a:t>
            </a:r>
            <a:endParaRPr lang="zh-CN" altLang="en-US" sz="2800" b="0">
              <a:latin typeface="Times New Roman" panose="02020503050405090304" charset="0"/>
              <a:cs typeface="Times New Roman" panose="02020503050405090304" charset="0"/>
            </a:endParaRPr>
          </a:p>
          <a:p>
            <a:pPr indent="0"/>
            <a:r>
              <a:rPr lang="en-US" altLang="zh-CN" sz="2800" b="0">
                <a:latin typeface="Times New Roman" panose="02020503050405090304" charset="0"/>
                <a:cs typeface="Times New Roman" panose="02020503050405090304" charset="0"/>
              </a:rPr>
              <a:t>(3)</a:t>
            </a:r>
            <a:r>
              <a:rPr lang="zh-CN" altLang="en-US" sz="2800" b="0">
                <a:latin typeface="宋体" charset="0"/>
                <a:cs typeface="宋体" charset="0"/>
              </a:rPr>
              <a:t>由反应</a:t>
            </a:r>
            <a:r>
              <a:rPr lang="en-US" altLang="zh-CN" sz="2800" b="0">
                <a:latin typeface="宋体" charset="0"/>
                <a:cs typeface="宋体" charset="0"/>
              </a:rPr>
              <a:t>②</a:t>
            </a:r>
            <a:r>
              <a:rPr lang="zh-CN" altLang="en-US" sz="2800" b="0">
                <a:latin typeface="宋体" charset="0"/>
                <a:cs typeface="宋体" charset="0"/>
              </a:rPr>
              <a:t>判断二氧化氮是否为酸性氧化物</a:t>
            </a:r>
            <a:r>
              <a:rPr lang="en-US" altLang="zh-CN" sz="2800" b="0">
                <a:latin typeface="Times New Roman" panose="02020503050405090304" charset="0"/>
                <a:cs typeface="Times New Roman" panose="02020503050405090304" charset="0"/>
              </a:rPr>
              <a:t>(</a:t>
            </a:r>
            <a:r>
              <a:rPr lang="zh-CN" altLang="en-US" sz="2800" b="0">
                <a:latin typeface="宋体" charset="0"/>
                <a:cs typeface="宋体" charset="0"/>
              </a:rPr>
              <a:t>填</a:t>
            </a:r>
            <a:r>
              <a:rPr lang="zh-CN" altLang="en-US" sz="2800" b="0">
                <a:latin typeface="Times New Roman" panose="02020503050405090304" charset="0"/>
                <a:cs typeface="Times New Roman" panose="02020503050405090304" charset="0"/>
              </a:rPr>
              <a:t>“</a:t>
            </a:r>
            <a:r>
              <a:rPr lang="zh-CN" altLang="en-US" sz="2800" b="0">
                <a:latin typeface="宋体" charset="0"/>
                <a:cs typeface="宋体" charset="0"/>
              </a:rPr>
              <a:t>是</a:t>
            </a:r>
            <a:r>
              <a:rPr lang="zh-CN" altLang="en-US" sz="2800" b="0">
                <a:latin typeface="Times New Roman" panose="02020503050405090304" charset="0"/>
                <a:cs typeface="Times New Roman" panose="02020503050405090304" charset="0"/>
              </a:rPr>
              <a:t>”</a:t>
            </a:r>
            <a:r>
              <a:rPr lang="zh-CN" altLang="en-US" sz="2800" b="0">
                <a:latin typeface="宋体" charset="0"/>
                <a:cs typeface="宋体" charset="0"/>
              </a:rPr>
              <a:t>或</a:t>
            </a:r>
            <a:r>
              <a:rPr lang="zh-CN" altLang="en-US" sz="2800" b="0">
                <a:latin typeface="Times New Roman" panose="02020503050405090304" charset="0"/>
                <a:cs typeface="Times New Roman" panose="02020503050405090304" charset="0"/>
              </a:rPr>
              <a:t>“</a:t>
            </a:r>
            <a:r>
              <a:rPr lang="zh-CN" altLang="en-US" sz="2800" b="0">
                <a:latin typeface="宋体" charset="0"/>
                <a:cs typeface="宋体" charset="0"/>
              </a:rPr>
              <a:t>不是</a:t>
            </a:r>
            <a:r>
              <a:rPr lang="zh-CN" altLang="en-US" sz="2800" b="0">
                <a:latin typeface="Times New Roman" panose="02020503050405090304" charset="0"/>
                <a:cs typeface="Times New Roman" panose="02020503050405090304" charset="0"/>
              </a:rPr>
              <a:t>”</a:t>
            </a:r>
            <a:r>
              <a:rPr lang="en-US" altLang="zh-CN" sz="2800" b="0">
                <a:latin typeface="Times New Roman" panose="02020503050405090304" charset="0"/>
                <a:cs typeface="Times New Roman" panose="02020503050405090304" charset="0"/>
              </a:rPr>
              <a:t>)_____</a:t>
            </a:r>
            <a:r>
              <a:rPr lang="zh-CN" altLang="en-US" sz="2800" b="0">
                <a:latin typeface="宋体" charset="0"/>
                <a:cs typeface="宋体" charset="0"/>
              </a:rPr>
              <a:t>，</a:t>
            </a:r>
          </a:p>
          <a:p>
            <a:pPr indent="0"/>
            <a:r>
              <a:rPr lang="zh-CN" altLang="en-US" sz="2800" b="0">
                <a:latin typeface="宋体" charset="0"/>
                <a:cs typeface="宋体" charset="0"/>
              </a:rPr>
              <a:t>原因是</a:t>
            </a:r>
            <a:r>
              <a:rPr lang="en-US" altLang="zh-CN" sz="2800" b="0">
                <a:latin typeface="Times New Roman" panose="02020503050405090304" charset="0"/>
                <a:cs typeface="Times New Roman" panose="02020503050405090304" charset="0"/>
              </a:rPr>
              <a:t>________________________________________________________________</a:t>
            </a:r>
            <a:r>
              <a:rPr lang="zh-CN" altLang="en-US" sz="2800" b="0">
                <a:latin typeface="宋体" charset="0"/>
                <a:cs typeface="宋体" charset="0"/>
              </a:rPr>
              <a:t>。</a:t>
            </a:r>
            <a:endParaRPr lang="zh-CN" altLang="en-US" sz="2800" b="0">
              <a:latin typeface="Times New Roman" panose="02020503050405090304" charset="0"/>
              <a:cs typeface="Times New Roman" panose="02020503050405090304" charset="0"/>
            </a:endParaRPr>
          </a:p>
          <a:p>
            <a:pPr indent="0"/>
            <a:r>
              <a:rPr lang="en-US" altLang="zh-CN" sz="2800" b="0">
                <a:latin typeface="Times New Roman" panose="02020503050405090304" charset="0"/>
                <a:cs typeface="Times New Roman" panose="02020503050405090304" charset="0"/>
              </a:rPr>
              <a:t>(4)</a:t>
            </a:r>
            <a:r>
              <a:rPr lang="zh-CN" altLang="en-US" sz="2800" b="0">
                <a:latin typeface="宋体" charset="0"/>
                <a:cs typeface="宋体" charset="0"/>
              </a:rPr>
              <a:t>目前有一种治理方法是在一定条件下，用氨气将氮氧化物转化为无污染的物质，请写出二氧化氮与氨气反应的化学方程式：</a:t>
            </a:r>
            <a:r>
              <a:rPr lang="en-US" altLang="zh-CN" sz="2800" b="0">
                <a:latin typeface="Times New Roman" panose="02020503050405090304" charset="0"/>
                <a:cs typeface="Times New Roman" panose="02020503050405090304" charset="0"/>
              </a:rPr>
              <a:t>_______________________________</a:t>
            </a:r>
            <a:r>
              <a:rPr lang="zh-CN" altLang="en-US" sz="2800" b="0">
                <a:latin typeface="宋体" charset="0"/>
                <a:cs typeface="宋体" charset="0"/>
              </a:rPr>
              <a:t>，该反应中，氧化剂是</a:t>
            </a:r>
            <a:r>
              <a:rPr lang="en-US" altLang="zh-CN" sz="2800" b="0">
                <a:latin typeface="Times New Roman" panose="02020503050405090304" charset="0"/>
                <a:cs typeface="Times New Roman" panose="02020503050405090304" charset="0"/>
              </a:rPr>
              <a:t>________</a:t>
            </a:r>
            <a:r>
              <a:rPr lang="zh-CN" altLang="en-US" sz="2800" b="0">
                <a:latin typeface="宋体" charset="0"/>
                <a:cs typeface="宋体" charset="0"/>
              </a:rPr>
              <a:t>，氧化产物是</a:t>
            </a:r>
            <a:r>
              <a:rPr lang="en-US" altLang="zh-CN" sz="2800" b="0">
                <a:latin typeface="Times New Roman" panose="02020503050405090304" charset="0"/>
                <a:cs typeface="Times New Roman" panose="02020503050405090304" charset="0"/>
              </a:rPr>
              <a:t>________</a:t>
            </a:r>
            <a:r>
              <a:rPr lang="zh-CN" altLang="en-US" sz="2800" b="0">
                <a:latin typeface="宋体" charset="0"/>
                <a:cs typeface="宋体" charset="0"/>
              </a:rPr>
              <a:t>，生成</a:t>
            </a:r>
            <a:r>
              <a:rPr lang="en-US" altLang="zh-CN" sz="2800" b="0">
                <a:latin typeface="Times New Roman" panose="02020503050405090304" charset="0"/>
                <a:cs typeface="Times New Roman" panose="02020503050405090304" charset="0"/>
              </a:rPr>
              <a:t>1.4 mol</a:t>
            </a:r>
            <a:r>
              <a:rPr lang="zh-CN" altLang="en-US" sz="2800" b="0">
                <a:latin typeface="宋体" charset="0"/>
                <a:cs typeface="宋体" charset="0"/>
              </a:rPr>
              <a:t>氮气时，转移电子的物质的量为</a:t>
            </a:r>
            <a:r>
              <a:rPr lang="en-US" altLang="zh-CN" sz="2800" b="0">
                <a:latin typeface="Times New Roman" panose="02020503050405090304" charset="0"/>
                <a:cs typeface="Times New Roman" panose="02020503050405090304" charset="0"/>
              </a:rPr>
              <a:t>_______________________________________________</a:t>
            </a:r>
            <a:r>
              <a:rPr lang="zh-CN" altLang="en-US" sz="2800" b="0">
                <a:latin typeface="宋体" charset="0"/>
                <a:cs typeface="宋体" charset="0"/>
              </a:rPr>
              <a:t>。</a:t>
            </a:r>
            <a:endParaRPr lang="zh-CN" altLang="en-US" sz="2800"/>
          </a:p>
        </p:txBody>
      </p:sp>
      <p:sp>
        <p:nvSpPr>
          <p:cNvPr id="108" name="文本框 107"/>
          <p:cNvSpPr txBox="1"/>
          <p:nvPr/>
        </p:nvSpPr>
        <p:spPr>
          <a:xfrm>
            <a:off x="10591165" y="2313940"/>
            <a:ext cx="109347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sz="3200" b="0">
                <a:solidFill>
                  <a:srgbClr val="FF0000"/>
                </a:solidFill>
                <a:latin typeface="宋体" charset="0"/>
                <a:cs typeface="宋体" charset="0"/>
              </a:rPr>
              <a:t>不是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78130" y="3286125"/>
            <a:ext cx="1130744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sz="3200" b="0">
                <a:solidFill>
                  <a:srgbClr val="FF0000"/>
                </a:solidFill>
                <a:latin typeface="宋体" charset="0"/>
                <a:cs typeface="宋体" charset="0"/>
              </a:rPr>
              <a:t>因为二氧化氮与碱反应生成两种盐，且氮元素化合价发生变化</a:t>
            </a:r>
            <a:r>
              <a:rPr lang="zh-CN" altLang="en-US" sz="3200" b="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</a:rPr>
              <a:t>  </a:t>
            </a:r>
            <a:endParaRPr lang="zh-CN" altLang="en-US" sz="3200"/>
          </a:p>
        </p:txBody>
      </p:sp>
      <p:grpSp>
        <p:nvGrpSpPr>
          <p:cNvPr id="6" name="组合 5"/>
          <p:cNvGrpSpPr/>
          <p:nvPr/>
        </p:nvGrpSpPr>
        <p:grpSpPr>
          <a:xfrm>
            <a:off x="735330" y="4469130"/>
            <a:ext cx="5080000" cy="1058545"/>
            <a:chOff x="7338" y="181"/>
            <a:chExt cx="8000" cy="1667"/>
          </a:xfrm>
        </p:grpSpPr>
        <p:sp>
          <p:nvSpPr>
            <p:cNvPr id="3" name="文本框 2"/>
            <p:cNvSpPr txBox="1"/>
            <p:nvPr/>
          </p:nvSpPr>
          <p:spPr>
            <a:xfrm>
              <a:off x="7338" y="348"/>
              <a:ext cx="800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indent="0"/>
              <a:r>
                <a:rPr lang="en-US" altLang="zh-CN" sz="2800" b="0">
                  <a:solidFill>
                    <a:srgbClr val="FF0000"/>
                  </a:solidFill>
                  <a:latin typeface="Times New Roman" panose="02020503050405090304" charset="0"/>
                  <a:cs typeface="Times New Roman" panose="02020503050405090304" charset="0"/>
                </a:rPr>
                <a:t>6NO</a:t>
              </a:r>
              <a:r>
                <a:rPr lang="en-US" altLang="zh-CN" sz="2800" b="0" baseline="-25000">
                  <a:solidFill>
                    <a:srgbClr val="FF0000"/>
                  </a:solidFill>
                  <a:latin typeface="Times New Roman" panose="02020503050405090304" charset="0"/>
                  <a:cs typeface="Times New Roman" panose="02020503050405090304" charset="0"/>
                </a:rPr>
                <a:t>2</a:t>
              </a:r>
              <a:r>
                <a:rPr lang="zh-CN" altLang="en-US" sz="2800" b="0">
                  <a:solidFill>
                    <a:srgbClr val="FF0000"/>
                  </a:solidFill>
                  <a:latin typeface="宋体" charset="0"/>
                  <a:cs typeface="宋体" charset="0"/>
                </a:rPr>
                <a:t>＋</a:t>
              </a:r>
              <a:r>
                <a:rPr lang="en-US" altLang="zh-CN" sz="2800" b="0">
                  <a:solidFill>
                    <a:srgbClr val="FF0000"/>
                  </a:solidFill>
                  <a:latin typeface="Times New Roman" panose="02020503050405090304" charset="0"/>
                  <a:cs typeface="Times New Roman" panose="02020503050405090304" charset="0"/>
                </a:rPr>
                <a:t>8NH</a:t>
              </a:r>
              <a:r>
                <a:rPr lang="en-US" altLang="zh-CN" sz="2800" b="0" baseline="-25000">
                  <a:solidFill>
                    <a:srgbClr val="FF0000"/>
                  </a:solidFill>
                  <a:latin typeface="Times New Roman" panose="02020503050405090304" charset="0"/>
                  <a:cs typeface="Times New Roman" panose="02020503050405090304" charset="0"/>
                </a:rPr>
                <a:t>3</a:t>
              </a:r>
              <a:r>
                <a:rPr lang="en-US" altLang="zh-CN" sz="2800" b="0">
                  <a:solidFill>
                    <a:srgbClr val="FF0000"/>
                  </a:solidFill>
                  <a:latin typeface="Times New Roman" panose="02020503050405090304" charset="0"/>
                  <a:cs typeface="Times New Roman" panose="02020503050405090304" charset="0"/>
                </a:rPr>
                <a:t>=====</a:t>
              </a:r>
              <a:r>
                <a:rPr lang="en-US" altLang="zh-CN" sz="2800">
                  <a:solidFill>
                    <a:srgbClr val="FF0000"/>
                  </a:solidFill>
                  <a:latin typeface="Times New Roman" panose="02020503050405090304" charset="0"/>
                  <a:cs typeface="Times New Roman" panose="02020503050405090304" charset="0"/>
                  <a:sym typeface="+mn-ea"/>
                </a:rPr>
                <a:t>7N</a:t>
              </a:r>
              <a:r>
                <a:rPr lang="en-US" altLang="zh-CN" sz="2800" baseline="-25000">
                  <a:solidFill>
                    <a:srgbClr val="FF0000"/>
                  </a:solidFill>
                  <a:latin typeface="Times New Roman" panose="02020503050405090304" charset="0"/>
                  <a:cs typeface="Times New Roman" panose="02020503050405090304" charset="0"/>
                  <a:sym typeface="+mn-ea"/>
                </a:rPr>
                <a:t>2</a:t>
              </a:r>
              <a:r>
                <a:rPr lang="zh-CN" altLang="en-US" sz="2800">
                  <a:solidFill>
                    <a:srgbClr val="FF0000"/>
                  </a:solidFill>
                  <a:latin typeface="宋体" charset="0"/>
                  <a:cs typeface="宋体" charset="0"/>
                  <a:sym typeface="+mn-ea"/>
                </a:rPr>
                <a:t>＋</a:t>
              </a:r>
              <a:r>
                <a:rPr lang="en-US" altLang="zh-CN" sz="2800">
                  <a:solidFill>
                    <a:srgbClr val="FF0000"/>
                  </a:solidFill>
                  <a:latin typeface="Times New Roman" panose="02020503050405090304" charset="0"/>
                  <a:cs typeface="Times New Roman" panose="02020503050405090304" charset="0"/>
                  <a:sym typeface="+mn-ea"/>
                </a:rPr>
                <a:t>12H</a:t>
              </a:r>
              <a:r>
                <a:rPr lang="en-US" altLang="zh-CN" sz="2800" baseline="-25000">
                  <a:solidFill>
                    <a:srgbClr val="FF0000"/>
                  </a:solidFill>
                  <a:latin typeface="Times New Roman" panose="02020503050405090304" charset="0"/>
                  <a:cs typeface="Times New Roman" panose="02020503050405090304" charset="0"/>
                  <a:sym typeface="+mn-ea"/>
                </a:rPr>
                <a:t>2</a:t>
              </a:r>
              <a:r>
                <a:rPr lang="en-US" altLang="zh-CN" sz="2800">
                  <a:solidFill>
                    <a:srgbClr val="FF0000"/>
                  </a:solidFill>
                  <a:latin typeface="Times New Roman" panose="02020503050405090304" charset="0"/>
                  <a:cs typeface="Times New Roman" panose="02020503050405090304" charset="0"/>
                  <a:sym typeface="+mn-ea"/>
                </a:rPr>
                <a:t>O</a:t>
              </a:r>
              <a:endParaRPr lang="zh-CN" altLang="en-US" sz="2800"/>
            </a:p>
            <a:p>
              <a:pPr indent="0"/>
              <a:endParaRPr lang="zh-CN" altLang="en-US" sz="2800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0474" y="181"/>
              <a:ext cx="1728" cy="58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>
                  <a:solidFill>
                    <a:srgbClr val="FF0000"/>
                  </a:solidFill>
                  <a:latin typeface="宋体" charset="0"/>
                  <a:cs typeface="宋体" charset="0"/>
                  <a:sym typeface="+mn-ea"/>
                </a:rPr>
                <a:t>一定条件</a:t>
              </a: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2929890" y="5408295"/>
            <a:ext cx="50800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0" algn="l"/>
            <a:r>
              <a:rPr lang="en-US" altLang="zh-CN" sz="3200" b="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</a:rPr>
              <a:t>  4.8 mol    </a:t>
            </a:r>
            <a:endParaRPr lang="zh-CN" altLang="en-US" sz="3200"/>
          </a:p>
        </p:txBody>
      </p:sp>
      <p:sp>
        <p:nvSpPr>
          <p:cNvPr id="8" name="文本框 7"/>
          <p:cNvSpPr txBox="1"/>
          <p:nvPr/>
        </p:nvSpPr>
        <p:spPr>
          <a:xfrm>
            <a:off x="9704070" y="4469130"/>
            <a:ext cx="100330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20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  <a:sym typeface="+mn-ea"/>
              </a:rPr>
              <a:t> NO</a:t>
            </a:r>
            <a:r>
              <a:rPr lang="en-US" altLang="zh-CN" sz="3200" baseline="-2500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  <a:sym typeface="+mn-ea"/>
              </a:rPr>
              <a:t>2</a:t>
            </a:r>
            <a:endParaRPr lang="zh-CN" altLang="en-US" sz="3200"/>
          </a:p>
        </p:txBody>
      </p:sp>
      <p:sp>
        <p:nvSpPr>
          <p:cNvPr id="9" name="文本框 8"/>
          <p:cNvSpPr txBox="1"/>
          <p:nvPr/>
        </p:nvSpPr>
        <p:spPr>
          <a:xfrm>
            <a:off x="1680210" y="4944745"/>
            <a:ext cx="121793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20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  <a:sym typeface="+mn-ea"/>
              </a:rPr>
              <a:t>  N</a:t>
            </a:r>
            <a:r>
              <a:rPr lang="en-US" altLang="zh-CN" sz="3200" baseline="-2500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  <a:sym typeface="+mn-ea"/>
              </a:rPr>
              <a:t>2</a:t>
            </a:r>
            <a:r>
              <a:rPr lang="en-US" altLang="zh-CN" sz="3200">
                <a:solidFill>
                  <a:srgbClr val="FF0000"/>
                </a:solidFill>
                <a:latin typeface="Times New Roman" panose="02020503050405090304" charset="0"/>
                <a:cs typeface="Times New Roman" panose="02020503050405090304" charset="0"/>
                <a:sym typeface="+mn-ea"/>
              </a:rPr>
              <a:t>    </a:t>
            </a:r>
            <a:endParaRPr lang="zh-CN" altLang="en-US" sz="320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0"/>
      <p:bldP spid="2" grpId="1"/>
      <p:bldP spid="7" grpId="2"/>
      <p:bldP spid="8" grpId="3"/>
      <p:bldP spid="9" grpId="4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Rot="1" noChangeAspect="1" noMove="1" noResize="1" noEditPoints="1" noAdjustHandles="1" noChangeArrowheads="1" noChangeShapeType="1" noTextEdit="1"/>
          </p:cNvSpPr>
          <p:nvPr>
            <p:custDataLst>
              <p:tags r:id="rId1"/>
            </p:custDataLst>
          </p:nvPr>
        </p:nvSpPr>
        <p:spPr>
          <a:xfrm>
            <a:off x="1089054" y="3508122"/>
            <a:ext cx="9046933" cy="1589917"/>
          </a:xfrm>
          <a:prstGeom prst="rect">
            <a:avLst/>
          </a:prstGeom>
          <a:blipFill rotWithShape="1">
            <a:blip r:embed="rId9"/>
            <a:stretch>
              <a:fillRect l="-910" r="-788" b="-6207"/>
            </a:stretch>
          </a:blipFill>
        </p:spPr>
        <p:txBody>
          <a:bodyPr/>
          <a:lstStyle/>
          <a:p>
            <a:r>
              <a:rPr lang="zh-CN" altLang="en-US" sz="1620">
                <a:noFill/>
              </a:rPr>
              <a:t> </a:t>
            </a:r>
          </a:p>
        </p:txBody>
      </p:sp>
      <p:sp>
        <p:nvSpPr>
          <p:cNvPr id="8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089053" y="1305993"/>
            <a:ext cx="9950939" cy="2077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2296" tIns="41148" rIns="82296" bIns="41148" numCol="1" anchor="ctr" anchorCtr="0" compatLnSpc="1">
            <a:spAutoFit/>
          </a:bodyPr>
          <a:lstStyle/>
          <a:p>
            <a:pPr defTabSz="822960" eaLnBrk="0" fontAlgn="ctr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16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10. </a:t>
            </a:r>
            <a:r>
              <a:rPr lang="zh-CN" altLang="en-US" sz="216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用氢氧化钠溶液可以吸收废气中的氮氧化物，反应的化学方程式如下：</a:t>
            </a:r>
            <a:endParaRPr lang="zh-CN" altLang="en-US" sz="2160" dirty="0">
              <a:latin typeface="Times New Roman" panose="02020603050405020304" pitchFamily="18" charset="0"/>
              <a:ea typeface="微软雅黑" panose="020B0503020204020204" pitchFamily="34" charset="-122"/>
            </a:endParaRPr>
          </a:p>
          <a:p>
            <a:pPr defTabSz="822960" eaLnBrk="0" fontAlgn="ctr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16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                     NO</a:t>
            </a:r>
            <a:r>
              <a:rPr lang="en-US" altLang="zh-CN" sz="2160" baseline="-3000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2</a:t>
            </a:r>
            <a:r>
              <a:rPr lang="zh-CN" altLang="en-US" sz="216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＋</a:t>
            </a:r>
            <a:r>
              <a:rPr lang="en-US" altLang="zh-CN" sz="216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NO</a:t>
            </a:r>
            <a:r>
              <a:rPr lang="zh-CN" altLang="en-US" sz="216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＋</a:t>
            </a:r>
            <a:r>
              <a:rPr lang="en-US" altLang="zh-CN" sz="216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2NaOH===2NaNO</a:t>
            </a:r>
            <a:r>
              <a:rPr lang="en-US" altLang="zh-CN" sz="2160" baseline="-3000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2</a:t>
            </a:r>
            <a:r>
              <a:rPr lang="zh-CN" altLang="en-US" sz="216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＋</a:t>
            </a:r>
            <a:r>
              <a:rPr lang="en-US" altLang="zh-CN" sz="216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H</a:t>
            </a:r>
            <a:r>
              <a:rPr lang="en-US" altLang="zh-CN" sz="2160" baseline="-3000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2</a:t>
            </a:r>
            <a:r>
              <a:rPr lang="en-US" altLang="zh-CN" sz="216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O</a:t>
            </a:r>
          </a:p>
          <a:p>
            <a:pPr defTabSz="822960" eaLnBrk="0" fontAlgn="ctr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16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                     2NO</a:t>
            </a:r>
            <a:r>
              <a:rPr lang="en-US" altLang="zh-CN" sz="2160" baseline="-3000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2</a:t>
            </a:r>
            <a:r>
              <a:rPr lang="zh-CN" altLang="en-US" sz="216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＋</a:t>
            </a:r>
            <a:r>
              <a:rPr lang="en-US" altLang="zh-CN" sz="216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2NaOH===NaNO</a:t>
            </a:r>
            <a:r>
              <a:rPr lang="en-US" altLang="zh-CN" sz="2160" baseline="-3000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2</a:t>
            </a:r>
            <a:r>
              <a:rPr lang="zh-CN" altLang="en-US" sz="216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＋</a:t>
            </a:r>
            <a:r>
              <a:rPr lang="en-US" altLang="zh-CN" sz="216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NaNO</a:t>
            </a:r>
            <a:r>
              <a:rPr lang="en-US" altLang="zh-CN" sz="2160" baseline="-3000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3</a:t>
            </a:r>
            <a:r>
              <a:rPr lang="zh-CN" altLang="en-US" sz="216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＋</a:t>
            </a:r>
            <a:r>
              <a:rPr lang="en-US" altLang="zh-CN" sz="216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H</a:t>
            </a:r>
            <a:r>
              <a:rPr lang="en-US" altLang="zh-CN" sz="2160" baseline="-3000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2</a:t>
            </a:r>
            <a:r>
              <a:rPr lang="en-US" altLang="zh-CN" sz="216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O</a:t>
            </a:r>
            <a:endParaRPr lang="en-US" altLang="zh-CN" sz="2160" dirty="0">
              <a:latin typeface="Times New Roman" panose="02020603050405020304" pitchFamily="18" charset="0"/>
              <a:ea typeface="微软雅黑" panose="020B0503020204020204" pitchFamily="34" charset="-122"/>
            </a:endParaRPr>
          </a:p>
          <a:p>
            <a:pPr defTabSz="822960" eaLnBrk="0" fontAlgn="ctr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6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现有</a:t>
            </a:r>
            <a:r>
              <a:rPr lang="en-US" altLang="zh-CN" sz="2160" i="1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V </a:t>
            </a:r>
            <a:r>
              <a:rPr lang="en-US" altLang="zh-CN" sz="216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L</a:t>
            </a:r>
            <a:r>
              <a:rPr lang="zh-CN" altLang="en-US" sz="216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某</a:t>
            </a:r>
            <a:r>
              <a:rPr lang="en-US" altLang="zh-CN" sz="216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NaOH</a:t>
            </a:r>
            <a:r>
              <a:rPr lang="zh-CN" altLang="en-US" sz="216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溶液能完全吸收</a:t>
            </a:r>
            <a:r>
              <a:rPr lang="en-US" altLang="zh-CN" sz="2160" i="1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n </a:t>
            </a:r>
            <a:r>
              <a:rPr lang="en-US" altLang="zh-CN" sz="216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mol  NO</a:t>
            </a:r>
            <a:r>
              <a:rPr lang="en-US" altLang="zh-CN" sz="2160" baseline="-3000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2</a:t>
            </a:r>
            <a:r>
              <a:rPr lang="zh-CN" altLang="en-US" sz="216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和</a:t>
            </a:r>
            <a:r>
              <a:rPr lang="en-US" altLang="zh-CN" sz="2160" i="1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m </a:t>
            </a:r>
            <a:r>
              <a:rPr lang="en-US" altLang="zh-CN" sz="216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mol  NO </a:t>
            </a:r>
            <a:r>
              <a:rPr lang="zh-CN" altLang="en-US" sz="2160" dirty="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组成的大气污染物。</a:t>
            </a:r>
            <a:endParaRPr lang="zh-CN" altLang="en-US" sz="2160" dirty="0">
              <a:latin typeface="Times New Roman" panose="02020503050405090304" pitchFamily="18" charset="0"/>
              <a:ea typeface="微软雅黑" pitchFamily="34" charset="-122"/>
            </a:endParaRPr>
          </a:p>
        </p:txBody>
      </p:sp>
      <p:sp>
        <p:nvSpPr>
          <p:cNvPr id="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023828" y="4582826"/>
            <a:ext cx="1383659" cy="515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2296" tIns="41148" rIns="82296" bIns="41148" numCol="1" anchor="ctr" anchorCtr="0" compatLnSpc="1">
            <a:spAutoFit/>
          </a:bodyPr>
          <a:lstStyle/>
          <a:p>
            <a:pPr defTabSz="822960" eaLnBrk="0" fontAlgn="ctr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160">
                <a:solidFill>
                  <a:srgbClr val="FF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3∶2</a:t>
            </a:r>
            <a:endParaRPr lang="en-US" altLang="zh-CN" sz="2160">
              <a:solidFill>
                <a:srgbClr val="FF0000"/>
              </a:solidFill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grpSp>
        <p:nvGrpSpPr>
          <p:cNvPr id="10" name="组合 9"/>
          <p:cNvGrpSpPr/>
          <p:nvPr>
            <p:custDataLst>
              <p:tags r:id="rId4"/>
            </p:custDataLst>
          </p:nvPr>
        </p:nvGrpSpPr>
        <p:grpSpPr>
          <a:xfrm>
            <a:off x="6145242" y="3441677"/>
            <a:ext cx="596638" cy="651854"/>
            <a:chOff x="605855" y="3088658"/>
            <a:chExt cx="662930" cy="724281"/>
          </a:xfrm>
        </p:grpSpPr>
        <p:sp>
          <p:nvSpPr>
            <p:cNvPr id="11" name="文本框 10"/>
            <p:cNvSpPr txBox="1"/>
            <p:nvPr>
              <p:custDataLst>
                <p:tags r:id="rId5"/>
              </p:custDataLst>
            </p:nvPr>
          </p:nvSpPr>
          <p:spPr>
            <a:xfrm>
              <a:off x="605855" y="3088658"/>
              <a:ext cx="662930" cy="4103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err="1">
                  <a:solidFill>
                    <a:srgbClr val="FF0000"/>
                  </a:solidFill>
                  <a:latin typeface="Times New Roman" panose="02020503050405090304" pitchFamily="18" charset="0"/>
                  <a:ea typeface="微软雅黑" pitchFamily="34" charset="-122"/>
                </a:rPr>
                <a:t>m</a:t>
              </a:r>
              <a:r>
                <a:rPr lang="en-US" altLang="zh-CN" err="1">
                  <a:solidFill>
                    <a:srgbClr val="FF0000"/>
                  </a:solidFill>
                  <a:latin typeface="Times New Roman" panose="02020503050405090304" pitchFamily="18" charset="0"/>
                  <a:ea typeface="微软雅黑" pitchFamily="34" charset="-122"/>
                </a:rPr>
                <a:t>+</a:t>
              </a:r>
              <a:r>
                <a:rPr lang="en-US" altLang="zh-CN" i="1" err="1">
                  <a:solidFill>
                    <a:srgbClr val="FF0000"/>
                  </a:solidFill>
                  <a:latin typeface="Times New Roman" panose="02020503050405090304" pitchFamily="18" charset="0"/>
                  <a:ea typeface="微软雅黑" pitchFamily="34" charset="-122"/>
                </a:rPr>
                <a:t>n</a:t>
              </a:r>
              <a:endParaRPr lang="zh-CN" altLang="en-US" i="1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</p:txBody>
        </p:sp>
        <p:cxnSp>
          <p:nvCxnSpPr>
            <p:cNvPr id="12" name="直接连接符 11"/>
            <p:cNvCxnSpPr/>
            <p:nvPr>
              <p:custDataLst>
                <p:tags r:id="rId6"/>
              </p:custDataLst>
            </p:nvPr>
          </p:nvCxnSpPr>
          <p:spPr>
            <a:xfrm>
              <a:off x="654269" y="3457988"/>
              <a:ext cx="546299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文本框 12"/>
            <p:cNvSpPr txBox="1"/>
            <p:nvPr>
              <p:custDataLst>
                <p:tags r:id="rId7"/>
              </p:custDataLst>
            </p:nvPr>
          </p:nvSpPr>
          <p:spPr>
            <a:xfrm>
              <a:off x="764553" y="3433348"/>
              <a:ext cx="345893" cy="3795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20" i="1">
                  <a:solidFill>
                    <a:srgbClr val="FF0000"/>
                  </a:solidFill>
                  <a:latin typeface="Times New Roman" panose="02020503050405090304" pitchFamily="18" charset="0"/>
                  <a:ea typeface="微软雅黑" pitchFamily="34" charset="-122"/>
                </a:rPr>
                <a:t>V</a:t>
              </a:r>
              <a:endParaRPr lang="zh-CN" altLang="en-US" sz="1620" i="1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文本框 102"/>
          <p:cNvSpPr txBox="1"/>
          <p:nvPr/>
        </p:nvSpPr>
        <p:spPr>
          <a:xfrm>
            <a:off x="1222819" y="1513332"/>
            <a:ext cx="9746362" cy="142192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880" dirty="0">
                <a:latin typeface="宋体" charset="0"/>
                <a:cs typeface="宋体" charset="0"/>
              </a:rPr>
              <a:t>无色的混合气体甲，可能含</a:t>
            </a:r>
            <a:r>
              <a:rPr lang="en-US" altLang="zh-CN" sz="2880" dirty="0">
                <a:latin typeface="Times New Roman" panose="02020503050405090304" charset="0"/>
                <a:cs typeface="Times New Roman" panose="02020503050405090304" charset="0"/>
              </a:rPr>
              <a:t>NO</a:t>
            </a:r>
            <a:r>
              <a:rPr lang="zh-CN" altLang="en-US" sz="2880" dirty="0">
                <a:latin typeface="宋体" charset="0"/>
                <a:cs typeface="宋体" charset="0"/>
              </a:rPr>
              <a:t>、</a:t>
            </a:r>
            <a:r>
              <a:rPr lang="en-US" altLang="zh-CN" sz="2880" dirty="0">
                <a:latin typeface="Times New Roman" panose="02020503050405090304" charset="0"/>
                <a:cs typeface="Times New Roman" panose="02020503050405090304" charset="0"/>
              </a:rPr>
              <a:t>CO</a:t>
            </a:r>
            <a:r>
              <a:rPr lang="en-US" altLang="zh-CN" sz="2880" baseline="-25000" dirty="0"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zh-CN" altLang="en-US" sz="2880" dirty="0">
                <a:latin typeface="宋体" charset="0"/>
                <a:cs typeface="宋体" charset="0"/>
              </a:rPr>
              <a:t>、</a:t>
            </a:r>
            <a:r>
              <a:rPr lang="en-US" altLang="zh-CN" sz="2880" dirty="0">
                <a:latin typeface="Times New Roman" panose="02020503050405090304" charset="0"/>
                <a:cs typeface="Times New Roman" panose="02020503050405090304" charset="0"/>
              </a:rPr>
              <a:t>NO</a:t>
            </a:r>
            <a:r>
              <a:rPr lang="en-US" altLang="zh-CN" sz="2880" baseline="-25000" dirty="0"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zh-CN" altLang="en-US" sz="2880" dirty="0">
                <a:latin typeface="宋体" charset="0"/>
                <a:cs typeface="宋体" charset="0"/>
              </a:rPr>
              <a:t>、</a:t>
            </a:r>
            <a:r>
              <a:rPr lang="en-US" altLang="zh-CN" sz="2880" dirty="0">
                <a:latin typeface="Times New Roman" panose="02020503050405090304" charset="0"/>
                <a:cs typeface="Times New Roman" panose="02020503050405090304" charset="0"/>
              </a:rPr>
              <a:t>N</a:t>
            </a:r>
            <a:r>
              <a:rPr lang="en-US" altLang="zh-CN" sz="2880" baseline="-25000" dirty="0"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zh-CN" altLang="en-US" sz="2880" dirty="0">
                <a:latin typeface="宋体" charset="0"/>
                <a:cs typeface="宋体" charset="0"/>
              </a:rPr>
              <a:t>中的几种，将一定量的甲气体经过如图实验的处理，结果得到酸性溶液，而几乎无气体剩余，则甲气体的组成为（</a:t>
            </a:r>
            <a:r>
              <a:rPr lang="zh-CN" altLang="en-US" sz="2880" dirty="0">
                <a:latin typeface="Times New Roman" panose="02020503050405090304" charset="0"/>
                <a:cs typeface="Times New Roman" panose="02020503050405090304" charset="0"/>
              </a:rPr>
              <a:t>    </a:t>
            </a:r>
            <a:r>
              <a:rPr lang="zh-CN" altLang="en-US" sz="2880" dirty="0">
                <a:latin typeface="宋体" charset="0"/>
                <a:cs typeface="宋体" charset="0"/>
              </a:rPr>
              <a:t>）</a:t>
            </a:r>
            <a:endParaRPr lang="zh-CN" altLang="en-US" sz="2880" dirty="0"/>
          </a:p>
        </p:txBody>
      </p:sp>
      <p:pic>
        <p:nvPicPr>
          <p:cNvPr id="2" name="图片 1"/>
          <p:cNvPicPr/>
          <p:nvPr/>
        </p:nvPicPr>
        <p:blipFill>
          <a:blip r:embed="rId3"/>
          <a:stretch>
            <a:fillRect/>
          </a:stretch>
        </p:blipFill>
        <p:spPr>
          <a:xfrm>
            <a:off x="1694308" y="3276982"/>
            <a:ext cx="5452110" cy="1371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4" name="文本框 103"/>
          <p:cNvSpPr txBox="1"/>
          <p:nvPr/>
        </p:nvSpPr>
        <p:spPr>
          <a:xfrm>
            <a:off x="1570862" y="4648582"/>
            <a:ext cx="8708518" cy="9787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880">
                <a:latin typeface="Times New Roman" panose="02020503050405090304" charset="0"/>
                <a:cs typeface="Times New Roman" panose="02020503050405090304" charset="0"/>
              </a:rPr>
              <a:t>A</a:t>
            </a:r>
            <a:r>
              <a:rPr lang="zh-CN" altLang="en-US" sz="2880">
                <a:latin typeface="宋体" charset="0"/>
                <a:cs typeface="宋体" charset="0"/>
              </a:rPr>
              <a:t>．</a:t>
            </a:r>
            <a:r>
              <a:rPr lang="en-US" altLang="zh-CN" sz="2880">
                <a:latin typeface="Times New Roman" panose="02020503050405090304" charset="0"/>
                <a:cs typeface="Times New Roman" panose="02020503050405090304" charset="0"/>
              </a:rPr>
              <a:t>NO</a:t>
            </a:r>
            <a:r>
              <a:rPr lang="en-US" altLang="zh-CN" sz="2880" baseline="-25000"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zh-CN" altLang="en-US" sz="2880">
                <a:latin typeface="宋体" charset="0"/>
                <a:cs typeface="宋体" charset="0"/>
              </a:rPr>
              <a:t>、</a:t>
            </a:r>
            <a:r>
              <a:rPr lang="en-US" altLang="zh-CN" sz="2880">
                <a:latin typeface="Times New Roman" panose="02020503050405090304" charset="0"/>
                <a:cs typeface="Times New Roman" panose="02020503050405090304" charset="0"/>
              </a:rPr>
              <a:t>N</a:t>
            </a:r>
            <a:r>
              <a:rPr lang="en-US" altLang="zh-CN" sz="2880" baseline="-25000"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en-US" altLang="zh-CN" sz="2880" baseline="-25000">
                <a:latin typeface="宋体" charset="0"/>
                <a:cs typeface="宋体" charset="0"/>
              </a:rPr>
              <a:t>           </a:t>
            </a:r>
            <a:r>
              <a:rPr lang="en-US" altLang="zh-CN" sz="2880">
                <a:latin typeface="Times New Roman" panose="02020503050405090304" charset="0"/>
                <a:cs typeface="Times New Roman" panose="02020503050405090304" charset="0"/>
              </a:rPr>
              <a:t>B</a:t>
            </a:r>
            <a:r>
              <a:rPr lang="zh-CN" altLang="en-US" sz="2880">
                <a:latin typeface="宋体" charset="0"/>
                <a:cs typeface="宋体" charset="0"/>
              </a:rPr>
              <a:t>．</a:t>
            </a:r>
            <a:r>
              <a:rPr lang="en-US" altLang="zh-CN" sz="2880">
                <a:latin typeface="Times New Roman" panose="02020503050405090304" charset="0"/>
                <a:cs typeface="Times New Roman" panose="02020503050405090304" charset="0"/>
              </a:rPr>
              <a:t>NO</a:t>
            </a:r>
            <a:r>
              <a:rPr lang="zh-CN" altLang="en-US" sz="2880">
                <a:latin typeface="宋体" charset="0"/>
                <a:cs typeface="宋体" charset="0"/>
              </a:rPr>
              <a:t>、</a:t>
            </a:r>
            <a:r>
              <a:rPr lang="en-US" altLang="zh-CN" sz="2880">
                <a:latin typeface="Times New Roman" panose="02020503050405090304" charset="0"/>
                <a:cs typeface="Times New Roman" panose="02020503050405090304" charset="0"/>
              </a:rPr>
              <a:t>CO</a:t>
            </a:r>
            <a:r>
              <a:rPr lang="en-US" altLang="zh-CN" sz="2880" baseline="-25000"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en-US" altLang="zh-CN" sz="2880" baseline="-25000">
                <a:latin typeface="宋体" charset="0"/>
                <a:cs typeface="宋体" charset="0"/>
              </a:rPr>
              <a:t>   </a:t>
            </a:r>
          </a:p>
          <a:p>
            <a:r>
              <a:rPr lang="en-US" altLang="zh-CN" sz="2880">
                <a:latin typeface="Times New Roman" panose="02020503050405090304" charset="0"/>
                <a:cs typeface="Times New Roman" panose="02020503050405090304" charset="0"/>
              </a:rPr>
              <a:t>C</a:t>
            </a:r>
            <a:r>
              <a:rPr lang="zh-CN" altLang="en-US" sz="2880">
                <a:latin typeface="宋体" charset="0"/>
                <a:cs typeface="宋体" charset="0"/>
              </a:rPr>
              <a:t>．</a:t>
            </a:r>
            <a:r>
              <a:rPr lang="en-US" altLang="zh-CN" sz="2880">
                <a:latin typeface="Times New Roman" panose="02020503050405090304" charset="0"/>
                <a:cs typeface="Times New Roman" panose="02020503050405090304" charset="0"/>
              </a:rPr>
              <a:t>NO</a:t>
            </a:r>
            <a:r>
              <a:rPr lang="en-US" altLang="zh-CN" sz="2880" baseline="-25000"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zh-CN" altLang="en-US" sz="2880">
                <a:latin typeface="宋体" charset="0"/>
                <a:cs typeface="宋体" charset="0"/>
              </a:rPr>
              <a:t>、</a:t>
            </a:r>
            <a:r>
              <a:rPr lang="en-US" altLang="zh-CN" sz="2880">
                <a:latin typeface="Times New Roman" panose="02020503050405090304" charset="0"/>
                <a:cs typeface="Times New Roman" panose="02020503050405090304" charset="0"/>
              </a:rPr>
              <a:t>CO</a:t>
            </a:r>
            <a:r>
              <a:rPr lang="en-US" altLang="zh-CN" sz="2880" baseline="-25000"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en-US" altLang="zh-CN" sz="2880" baseline="-25000">
                <a:latin typeface="宋体" charset="0"/>
                <a:cs typeface="宋体" charset="0"/>
              </a:rPr>
              <a:t>       </a:t>
            </a:r>
            <a:r>
              <a:rPr lang="en-US" altLang="zh-CN" sz="2880">
                <a:latin typeface="Times New Roman" panose="02020503050405090304" charset="0"/>
                <a:cs typeface="Times New Roman" panose="02020503050405090304" charset="0"/>
              </a:rPr>
              <a:t>D</a:t>
            </a:r>
            <a:r>
              <a:rPr lang="zh-CN" altLang="en-US" sz="2880">
                <a:latin typeface="宋体" charset="0"/>
                <a:cs typeface="宋体" charset="0"/>
              </a:rPr>
              <a:t>．</a:t>
            </a:r>
            <a:r>
              <a:rPr lang="en-US" altLang="zh-CN" sz="2880">
                <a:latin typeface="Times New Roman" panose="02020503050405090304" charset="0"/>
                <a:cs typeface="Times New Roman" panose="02020503050405090304" charset="0"/>
              </a:rPr>
              <a:t>NO</a:t>
            </a:r>
            <a:r>
              <a:rPr lang="zh-CN" altLang="en-US" sz="2880">
                <a:latin typeface="宋体" charset="0"/>
                <a:cs typeface="宋体" charset="0"/>
              </a:rPr>
              <a:t>、</a:t>
            </a:r>
            <a:r>
              <a:rPr lang="en-US" altLang="zh-CN" sz="2880">
                <a:latin typeface="Times New Roman" panose="02020503050405090304" charset="0"/>
                <a:cs typeface="Times New Roman" panose="02020503050405090304" charset="0"/>
              </a:rPr>
              <a:t>CO</a:t>
            </a:r>
            <a:r>
              <a:rPr lang="en-US" altLang="zh-CN" sz="2880" baseline="-25000"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zh-CN" altLang="en-US" sz="2880">
                <a:latin typeface="宋体" charset="0"/>
                <a:cs typeface="宋体" charset="0"/>
              </a:rPr>
              <a:t>、</a:t>
            </a:r>
            <a:r>
              <a:rPr lang="en-US" altLang="zh-CN" sz="2880">
                <a:latin typeface="Times New Roman" panose="02020503050405090304" charset="0"/>
                <a:cs typeface="Times New Roman" panose="02020503050405090304" charset="0"/>
              </a:rPr>
              <a:t>N</a:t>
            </a:r>
            <a:r>
              <a:rPr lang="en-US" altLang="zh-CN" sz="2880" baseline="-25000">
                <a:latin typeface="Times New Roman" panose="02020503050405090304" charset="0"/>
                <a:cs typeface="Times New Roman" panose="02020503050405090304" charset="0"/>
              </a:rPr>
              <a:t>2</a:t>
            </a:r>
            <a:endParaRPr lang="zh-CN" altLang="en-US" sz="2880"/>
          </a:p>
        </p:txBody>
      </p:sp>
      <p:sp>
        <p:nvSpPr>
          <p:cNvPr id="12" name="文本框 11"/>
          <p:cNvSpPr txBox="1"/>
          <p:nvPr/>
        </p:nvSpPr>
        <p:spPr>
          <a:xfrm>
            <a:off x="7820789" y="2373441"/>
            <a:ext cx="7709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rgbClr val="FF0000"/>
                </a:solidFill>
              </a:rPr>
              <a:t>B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463547" y="1144524"/>
            <a:ext cx="8501634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9pPr>
          </a:lstStyle>
          <a:p>
            <a:r>
              <a:rPr lang="zh-CN" altLang="en-US" sz="36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 将盛有</a:t>
            </a:r>
            <a:r>
              <a:rPr lang="en-US" altLang="zh-CN" sz="36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N</a:t>
            </a:r>
            <a:r>
              <a:rPr lang="en-US" altLang="zh-CN" sz="3600" baseline="-300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2</a:t>
            </a:r>
            <a:r>
              <a:rPr lang="zh-CN" altLang="en-US" sz="36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和</a:t>
            </a:r>
            <a:r>
              <a:rPr lang="en-US" altLang="zh-CN" sz="36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NO</a:t>
            </a:r>
            <a:r>
              <a:rPr lang="en-US" altLang="zh-CN" sz="3600" baseline="-300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2</a:t>
            </a:r>
            <a:r>
              <a:rPr lang="zh-CN" altLang="en-US" sz="36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混合气体的试管倒立于水中，经过足够长的时间后，试管内气体的体积缩小为原来的一半，则原混合气体中</a:t>
            </a:r>
            <a:r>
              <a:rPr lang="en-US" altLang="zh-CN" sz="36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N</a:t>
            </a:r>
            <a:r>
              <a:rPr lang="en-US" altLang="zh-CN" sz="3600" baseline="-300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2</a:t>
            </a:r>
            <a:r>
              <a:rPr lang="zh-CN" altLang="en-US" sz="36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和</a:t>
            </a:r>
            <a:r>
              <a:rPr lang="en-US" altLang="zh-CN" sz="36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NO</a:t>
            </a:r>
            <a:r>
              <a:rPr lang="en-US" altLang="zh-CN" sz="3600" baseline="-300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2</a:t>
            </a:r>
            <a:r>
              <a:rPr lang="zh-CN" altLang="en-US" sz="36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的体积比是（    ）</a:t>
            </a:r>
            <a:endParaRPr lang="en-US" altLang="zh-CN" sz="3600" dirty="0">
              <a:solidFill>
                <a:srgbClr val="0000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r>
              <a:rPr lang="en-US" altLang="zh-CN" sz="36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A</a:t>
            </a:r>
            <a:r>
              <a:rPr lang="zh-CN" altLang="en-US" sz="36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．</a:t>
            </a:r>
            <a:r>
              <a:rPr lang="en-US" altLang="zh-CN" sz="36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1∶1</a:t>
            </a:r>
            <a:r>
              <a:rPr lang="zh-CN" altLang="en-US" sz="36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　　　</a:t>
            </a:r>
            <a:r>
              <a:rPr lang="en-US" altLang="zh-CN" sz="36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B</a:t>
            </a:r>
            <a:r>
              <a:rPr lang="zh-CN" altLang="en-US" sz="36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．</a:t>
            </a:r>
            <a:r>
              <a:rPr lang="en-US" altLang="zh-CN" sz="36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1∶2</a:t>
            </a:r>
            <a:r>
              <a:rPr lang="zh-CN" altLang="en-US" sz="36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　　　</a:t>
            </a:r>
          </a:p>
          <a:p>
            <a:r>
              <a:rPr lang="en-US" altLang="zh-CN" sz="36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C</a:t>
            </a:r>
            <a:r>
              <a:rPr lang="zh-CN" altLang="en-US" sz="36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．</a:t>
            </a:r>
            <a:r>
              <a:rPr lang="en-US" altLang="zh-CN" sz="36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1∶3</a:t>
            </a:r>
            <a:r>
              <a:rPr lang="zh-CN" altLang="en-US" sz="36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　　　</a:t>
            </a:r>
            <a:r>
              <a:rPr lang="en-US" altLang="zh-CN" sz="36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D</a:t>
            </a:r>
            <a:r>
              <a:rPr lang="zh-CN" altLang="en-US" sz="36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．</a:t>
            </a:r>
            <a:r>
              <a:rPr lang="en-US" altLang="zh-CN" sz="36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3∶1</a:t>
            </a:r>
          </a:p>
        </p:txBody>
      </p:sp>
    </p:spTree>
  </p:cSld>
  <p:clrMapOvr>
    <a:masterClrMapping/>
  </p:clrMapOvr>
  <p:transition>
    <p:checke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9314" name="Text Box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086803" y="1955103"/>
            <a:ext cx="10025825" cy="3068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641" b="1" dirty="0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(1) </a:t>
            </a:r>
            <a:r>
              <a:rPr lang="zh-CN" altLang="en-US" sz="2641" b="1" dirty="0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原理</a:t>
            </a:r>
          </a:p>
          <a:p>
            <a:pPr>
              <a:lnSpc>
                <a:spcPct val="150000"/>
              </a:lnSpc>
            </a:pPr>
            <a:r>
              <a:rPr lang="zh-CN" altLang="en-US" sz="2641" b="1" dirty="0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         解答</a:t>
            </a:r>
            <a:r>
              <a:rPr lang="zh-CN" altLang="en-US" sz="2641" b="1" dirty="0">
                <a:solidFill>
                  <a:srgbClr val="FF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氮的氧化物溶于水的计算问题首先明确原理</a:t>
            </a:r>
            <a:r>
              <a:rPr lang="zh-CN" altLang="en-US" sz="2641" b="1" dirty="0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，无论是单一气体</a:t>
            </a:r>
            <a:r>
              <a:rPr lang="en-US" altLang="zh-CN" sz="2641" b="1" dirty="0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(NO</a:t>
            </a:r>
            <a:r>
              <a:rPr lang="en-US" altLang="zh-CN" sz="2641" b="1" baseline="-30000" dirty="0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2</a:t>
            </a:r>
            <a:r>
              <a:rPr lang="en-US" altLang="zh-CN" sz="2641" b="1" dirty="0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)</a:t>
            </a:r>
            <a:r>
              <a:rPr lang="zh-CN" altLang="en-US" sz="2641" b="1" dirty="0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，还是</a:t>
            </a:r>
            <a:r>
              <a:rPr lang="en-US" altLang="zh-CN" sz="2641" b="1" dirty="0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NO</a:t>
            </a:r>
            <a:r>
              <a:rPr lang="zh-CN" altLang="en-US" sz="2641" b="1" dirty="0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、</a:t>
            </a:r>
            <a:r>
              <a:rPr lang="en-US" altLang="zh-CN" sz="2641" b="1" dirty="0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NO</a:t>
            </a:r>
            <a:r>
              <a:rPr lang="en-US" altLang="zh-CN" sz="2641" b="1" baseline="-30000" dirty="0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2</a:t>
            </a:r>
            <a:r>
              <a:rPr lang="zh-CN" altLang="en-US" sz="2641" b="1" dirty="0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、</a:t>
            </a:r>
            <a:r>
              <a:rPr lang="en-US" altLang="zh-CN" sz="2641" b="1" dirty="0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O</a:t>
            </a:r>
            <a:r>
              <a:rPr lang="en-US" altLang="zh-CN" sz="2641" b="1" baseline="-30000" dirty="0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2</a:t>
            </a:r>
            <a:r>
              <a:rPr lang="zh-CN" altLang="en-US" sz="2641" b="1" dirty="0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中的两者或三者的混合气体，反应的</a:t>
            </a:r>
            <a:r>
              <a:rPr lang="zh-CN" altLang="en-US" sz="2641" b="1" dirty="0">
                <a:solidFill>
                  <a:srgbClr val="FF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实质是</a:t>
            </a:r>
            <a:r>
              <a:rPr lang="en-US" altLang="zh-CN" sz="2641" b="1" dirty="0">
                <a:solidFill>
                  <a:srgbClr val="FF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3NO</a:t>
            </a:r>
            <a:r>
              <a:rPr lang="en-US" altLang="zh-CN" sz="2641" b="1" baseline="-30000" dirty="0">
                <a:solidFill>
                  <a:srgbClr val="FF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2</a:t>
            </a:r>
            <a:r>
              <a:rPr lang="en-US" altLang="zh-CN" sz="2641" b="1" dirty="0">
                <a:solidFill>
                  <a:srgbClr val="FF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+H</a:t>
            </a:r>
            <a:r>
              <a:rPr lang="en-US" altLang="zh-CN" sz="2641" b="1" baseline="-30000" dirty="0">
                <a:solidFill>
                  <a:srgbClr val="FF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2</a:t>
            </a:r>
            <a:r>
              <a:rPr lang="en-US" altLang="zh-CN" sz="2641" b="1" dirty="0">
                <a:solidFill>
                  <a:srgbClr val="FF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O</a:t>
            </a:r>
            <a:r>
              <a:rPr lang="en-US" altLang="zh-CN" sz="2641" b="1" kern="100" spc="-54" dirty="0">
                <a:solidFill>
                  <a:srgbClr val="FF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==</a:t>
            </a:r>
            <a:r>
              <a:rPr lang="en-US" altLang="zh-CN" sz="2641" b="1" kern="100" dirty="0">
                <a:solidFill>
                  <a:srgbClr val="FF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=</a:t>
            </a:r>
            <a:r>
              <a:rPr lang="en-US" altLang="zh-CN" sz="2641" b="1" dirty="0">
                <a:solidFill>
                  <a:srgbClr val="FF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2HNO</a:t>
            </a:r>
            <a:r>
              <a:rPr lang="en-US" altLang="zh-CN" sz="2641" b="1" baseline="-30000" dirty="0">
                <a:solidFill>
                  <a:srgbClr val="FF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3</a:t>
            </a:r>
            <a:r>
              <a:rPr lang="en-US" altLang="zh-CN" sz="2641" b="1" dirty="0">
                <a:solidFill>
                  <a:srgbClr val="FF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+NO</a:t>
            </a:r>
            <a:r>
              <a:rPr lang="zh-CN" altLang="en-US" sz="2641" b="1" dirty="0">
                <a:solidFill>
                  <a:srgbClr val="FF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，</a:t>
            </a:r>
            <a:r>
              <a:rPr lang="en-US" altLang="zh-CN" sz="2641" b="1" dirty="0">
                <a:solidFill>
                  <a:srgbClr val="FF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2NO+O</a:t>
            </a:r>
            <a:r>
              <a:rPr lang="en-US" altLang="zh-CN" sz="2641" b="1" baseline="-30000" dirty="0">
                <a:solidFill>
                  <a:srgbClr val="FF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2</a:t>
            </a:r>
            <a:r>
              <a:rPr lang="en-US" altLang="zh-CN" sz="2641" b="1" kern="100" spc="-54" dirty="0">
                <a:solidFill>
                  <a:srgbClr val="FF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==</a:t>
            </a:r>
            <a:r>
              <a:rPr lang="en-US" altLang="zh-CN" sz="2641" b="1" kern="100" dirty="0">
                <a:solidFill>
                  <a:srgbClr val="FF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=</a:t>
            </a:r>
            <a:r>
              <a:rPr lang="en-US" altLang="zh-CN" sz="2641" b="1" dirty="0">
                <a:solidFill>
                  <a:srgbClr val="FF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2NO</a:t>
            </a:r>
            <a:r>
              <a:rPr lang="en-US" altLang="zh-CN" sz="2641" b="1" baseline="-30000" dirty="0">
                <a:solidFill>
                  <a:srgbClr val="FF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2</a:t>
            </a:r>
            <a:r>
              <a:rPr lang="zh-CN" altLang="en-US" sz="2641" b="1" dirty="0">
                <a:solidFill>
                  <a:srgbClr val="FF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，</a:t>
            </a:r>
            <a:r>
              <a:rPr lang="zh-CN" altLang="en-US" sz="2641" b="1" dirty="0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故若有气体剩余只能是</a:t>
            </a:r>
            <a:r>
              <a:rPr lang="en-US" altLang="zh-CN" sz="2641" b="1" dirty="0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NO</a:t>
            </a:r>
            <a:r>
              <a:rPr lang="zh-CN" altLang="en-US" sz="2641" b="1" dirty="0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或</a:t>
            </a:r>
            <a:r>
              <a:rPr lang="en-US" altLang="zh-CN" sz="2641" b="1" dirty="0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O</a:t>
            </a:r>
            <a:r>
              <a:rPr lang="en-US" altLang="zh-CN" sz="2641" b="1" baseline="-30000" dirty="0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2</a:t>
            </a:r>
            <a:r>
              <a:rPr lang="zh-CN" altLang="en-US" sz="2641" b="1" dirty="0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，不能是</a:t>
            </a:r>
            <a:r>
              <a:rPr lang="en-US" altLang="zh-CN" sz="2641" b="1" dirty="0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NO</a:t>
            </a:r>
            <a:r>
              <a:rPr lang="en-US" altLang="zh-CN" sz="2641" b="1" baseline="-30000" dirty="0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2</a:t>
            </a:r>
            <a:r>
              <a:rPr lang="zh-CN" altLang="en-US" sz="2641" b="1" dirty="0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。</a:t>
            </a:r>
          </a:p>
        </p:txBody>
      </p:sp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4371975" y="802891"/>
            <a:ext cx="4133850" cy="58105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氮的氧化物溶于水的计算</a:t>
            </a:r>
            <a:endParaRPr lang="zh-CN" altLang="en-US" sz="252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  <a:cs typeface="Times New Roman" panose="02020503050405090304" pitchFamily="18" charset="0"/>
              <a:sym typeface="+mn-ea"/>
            </a:endParaRPr>
          </a:p>
        </p:txBody>
      </p:sp>
      <p:pic>
        <p:nvPicPr>
          <p:cNvPr id="3" name="图片 2" descr="u=986909925,3854581031&amp;fm=26&amp;gp=0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574168" y="301752"/>
            <a:ext cx="1581341" cy="114757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1362" name="Text Box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17031" y="1981391"/>
            <a:ext cx="10957369" cy="2350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pt-BR" sz="2520" b="1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① </a:t>
            </a:r>
            <a:r>
              <a:rPr lang="pt-BR" altLang="zh-CN" sz="2520" b="1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NO</a:t>
            </a:r>
            <a:r>
              <a:rPr lang="zh-CN" altLang="pt-BR" sz="2520" b="1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与</a:t>
            </a:r>
            <a:r>
              <a:rPr lang="pt-BR" altLang="zh-CN" sz="2520" b="1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O</a:t>
            </a:r>
            <a:r>
              <a:rPr lang="pt-BR" altLang="zh-CN" sz="2520" b="1" baseline="-30000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2</a:t>
            </a:r>
            <a:r>
              <a:rPr lang="zh-CN" altLang="pt-BR" sz="2520" b="1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同时通入水中</a:t>
            </a:r>
          </a:p>
          <a:p>
            <a:pPr algn="ctr">
              <a:lnSpc>
                <a:spcPct val="150000"/>
              </a:lnSpc>
            </a:pPr>
            <a:r>
              <a:rPr lang="pt-BR" altLang="zh-CN" sz="2520" b="1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                               2NO+O</a:t>
            </a:r>
            <a:r>
              <a:rPr lang="pt-BR" altLang="zh-CN" sz="2520" b="1" baseline="-30000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2</a:t>
            </a:r>
            <a:r>
              <a:rPr lang="en-US" altLang="zh-CN" sz="2520" b="1" kern="100" spc="-54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==</a:t>
            </a:r>
            <a:r>
              <a:rPr lang="en-US" altLang="zh-CN" sz="2520" b="1" kern="100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=</a:t>
            </a:r>
            <a:r>
              <a:rPr lang="pt-BR" altLang="zh-CN" sz="2520" b="1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2NO</a:t>
            </a:r>
            <a:r>
              <a:rPr lang="pt-BR" altLang="zh-CN" sz="2520" b="1" baseline="-30000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2                                     </a:t>
            </a:r>
            <a:r>
              <a:rPr lang="zh-CN" altLang="zh-CN" sz="2520" b="1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①</a:t>
            </a:r>
            <a:endParaRPr lang="zh-CN" altLang="pt-BR" sz="2520" b="1">
              <a:solidFill>
                <a:srgbClr val="00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pt-BR" sz="2520" b="1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                           </a:t>
            </a:r>
            <a:r>
              <a:rPr lang="pt-BR" altLang="zh-CN" sz="2520" b="1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3NO</a:t>
            </a:r>
            <a:r>
              <a:rPr lang="pt-BR" altLang="zh-CN" sz="2520" b="1" baseline="-30000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2</a:t>
            </a:r>
            <a:r>
              <a:rPr lang="pt-BR" altLang="zh-CN" sz="2520" b="1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+H</a:t>
            </a:r>
            <a:r>
              <a:rPr lang="pt-BR" altLang="zh-CN" sz="2520" b="1" baseline="-30000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2</a:t>
            </a:r>
            <a:r>
              <a:rPr lang="pt-BR" altLang="zh-CN" sz="2520" b="1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O</a:t>
            </a:r>
            <a:r>
              <a:rPr lang="en-US" altLang="zh-CN" sz="2520" b="1" kern="100" spc="-54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==</a:t>
            </a:r>
            <a:r>
              <a:rPr lang="en-US" altLang="zh-CN" sz="2520" b="1" kern="100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=</a:t>
            </a:r>
            <a:r>
              <a:rPr lang="pt-BR" altLang="zh-CN" sz="2520" b="1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2HNO</a:t>
            </a:r>
            <a:r>
              <a:rPr lang="pt-BR" altLang="zh-CN" sz="2520" b="1" baseline="-30000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3</a:t>
            </a:r>
            <a:r>
              <a:rPr lang="pt-BR" altLang="zh-CN" sz="2520" b="1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+NO</a:t>
            </a:r>
            <a:r>
              <a:rPr lang="pt-BR" altLang="zh-CN" sz="2520" b="1" baseline="-30000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  <a:sym typeface="+mn-ea"/>
              </a:rPr>
              <a:t>                    </a:t>
            </a:r>
            <a:r>
              <a:rPr lang="zh-CN" altLang="pt-BR" sz="2520" b="1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  <a:sym typeface="+mn-ea"/>
              </a:rPr>
              <a:t>②</a:t>
            </a:r>
            <a:endParaRPr lang="zh-CN" altLang="pt-BR" sz="2520" b="1">
              <a:solidFill>
                <a:srgbClr val="000000"/>
              </a:solidFill>
              <a:latin typeface="Times New Roman" panose="02020503050405090304" pitchFamily="18" charset="0"/>
              <a:ea typeface="微软雅黑" pitchFamily="34" charset="-122"/>
              <a:cs typeface="Times New Roman" panose="0202050305040509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zh-CN" sz="2520" b="1">
                <a:solidFill>
                  <a:srgbClr val="FF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  <a:sym typeface="+mn-ea"/>
              </a:rPr>
              <a:t>①×</a:t>
            </a:r>
            <a:r>
              <a:rPr lang="en-US" altLang="zh-CN" sz="2520" b="1">
                <a:solidFill>
                  <a:srgbClr val="FF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  <a:sym typeface="+mn-ea"/>
              </a:rPr>
              <a:t>3+</a:t>
            </a:r>
            <a:r>
              <a:rPr lang="zh-CN" altLang="pt-BR" sz="2520" b="1">
                <a:solidFill>
                  <a:srgbClr val="FF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  <a:sym typeface="+mn-ea"/>
              </a:rPr>
              <a:t>②×</a:t>
            </a:r>
            <a:r>
              <a:rPr lang="en-US" altLang="zh-CN" sz="2520" b="1">
                <a:solidFill>
                  <a:srgbClr val="FF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  <a:sym typeface="+mn-ea"/>
              </a:rPr>
              <a:t>2 </a:t>
            </a:r>
            <a:r>
              <a:rPr lang="zh-CN" altLang="pt-BR" sz="2520" b="1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总的化学方程式为   </a:t>
            </a:r>
            <a:r>
              <a:rPr lang="pt-BR" altLang="zh-CN" sz="2520" b="1">
                <a:solidFill>
                  <a:srgbClr val="FF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4NO+3O</a:t>
            </a:r>
            <a:r>
              <a:rPr lang="pt-BR" altLang="zh-CN" sz="2520" b="1" baseline="-30000">
                <a:solidFill>
                  <a:srgbClr val="FF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2</a:t>
            </a:r>
            <a:r>
              <a:rPr lang="pt-BR" altLang="zh-CN" sz="2520" b="1">
                <a:solidFill>
                  <a:srgbClr val="FF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+2H</a:t>
            </a:r>
            <a:r>
              <a:rPr lang="pt-BR" altLang="zh-CN" sz="2520" b="1" baseline="-30000">
                <a:solidFill>
                  <a:srgbClr val="FF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2</a:t>
            </a:r>
            <a:r>
              <a:rPr lang="pt-BR" altLang="zh-CN" sz="2520" b="1">
                <a:solidFill>
                  <a:srgbClr val="FF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O</a:t>
            </a:r>
            <a:r>
              <a:rPr lang="en-US" altLang="zh-CN" sz="2520" b="1" kern="100" spc="-54">
                <a:solidFill>
                  <a:srgbClr val="FF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==</a:t>
            </a:r>
            <a:r>
              <a:rPr lang="en-US" altLang="zh-CN" sz="2520" b="1" kern="100">
                <a:solidFill>
                  <a:srgbClr val="FF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=</a:t>
            </a:r>
            <a:r>
              <a:rPr lang="pt-BR" altLang="zh-CN" sz="2520" b="1">
                <a:solidFill>
                  <a:srgbClr val="FF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4HNO</a:t>
            </a:r>
            <a:r>
              <a:rPr lang="pt-BR" altLang="zh-CN" sz="2520" b="1" baseline="-30000">
                <a:solidFill>
                  <a:srgbClr val="FF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3   </a:t>
            </a:r>
          </a:p>
        </p:txBody>
      </p:sp>
      <p:pic>
        <p:nvPicPr>
          <p:cNvPr id="1551363" name="Picture 3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96979" y="4493360"/>
            <a:ext cx="6952514" cy="1747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图片 2" descr="u=986909925,3854581031&amp;fm=26&amp;gp=0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574167" y="287465"/>
            <a:ext cx="1799082" cy="1349311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0B70A680-E738-4213-BE75-947AD688ABD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292429" y="802891"/>
            <a:ext cx="3570208" cy="58105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氮的氧化物溶于水的计算</a:t>
            </a:r>
            <a:endParaRPr lang="zh-CN" altLang="en-US" sz="252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  <a:cs typeface="Times New Roman" panose="02020503050405090304" pitchFamily="18" charset="0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1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51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1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51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1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51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1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51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1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51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0338" name="Text Box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08457" y="2048828"/>
            <a:ext cx="10975086" cy="2350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520" b="1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② </a:t>
            </a:r>
            <a:r>
              <a:rPr lang="en-US" altLang="zh-CN" sz="2520" b="1">
                <a:solidFill>
                  <a:srgbClr val="FF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NO</a:t>
            </a:r>
            <a:r>
              <a:rPr lang="en-US" altLang="zh-CN" sz="2520" b="1" baseline="-30000">
                <a:solidFill>
                  <a:srgbClr val="FF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2</a:t>
            </a:r>
            <a:r>
              <a:rPr lang="zh-CN" altLang="en-US" sz="2520" b="1">
                <a:solidFill>
                  <a:srgbClr val="FF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和</a:t>
            </a:r>
            <a:r>
              <a:rPr lang="en-US" altLang="zh-CN" sz="2520" b="1">
                <a:solidFill>
                  <a:srgbClr val="FF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O</a:t>
            </a:r>
            <a:r>
              <a:rPr lang="en-US" altLang="zh-CN" sz="2520" b="1" baseline="-30000">
                <a:solidFill>
                  <a:srgbClr val="FF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2</a:t>
            </a:r>
            <a:r>
              <a:rPr lang="zh-CN" altLang="en-US" sz="2520" b="1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混合气体溶于水的计算</a:t>
            </a:r>
          </a:p>
          <a:p>
            <a:pPr algn="ctr">
              <a:lnSpc>
                <a:spcPct val="150000"/>
              </a:lnSpc>
            </a:pPr>
            <a:r>
              <a:rPr lang="pt-BR" altLang="zh-CN" sz="2520" b="1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  <a:sym typeface="+mn-ea"/>
              </a:rPr>
              <a:t>             3NO</a:t>
            </a:r>
            <a:r>
              <a:rPr lang="pt-BR" altLang="zh-CN" sz="2520" b="1" baseline="-30000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  <a:sym typeface="+mn-ea"/>
              </a:rPr>
              <a:t>2</a:t>
            </a:r>
            <a:r>
              <a:rPr lang="pt-BR" altLang="zh-CN" sz="2520" b="1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  <a:sym typeface="+mn-ea"/>
              </a:rPr>
              <a:t>+H</a:t>
            </a:r>
            <a:r>
              <a:rPr lang="pt-BR" altLang="zh-CN" sz="2520" b="1" baseline="-30000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  <a:sym typeface="+mn-ea"/>
              </a:rPr>
              <a:t>2</a:t>
            </a:r>
            <a:r>
              <a:rPr lang="pt-BR" altLang="zh-CN" sz="2520" b="1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  <a:sym typeface="+mn-ea"/>
              </a:rPr>
              <a:t>O</a:t>
            </a:r>
            <a:r>
              <a:rPr lang="en-US" altLang="zh-CN" sz="2520" b="1" kern="100" spc="-54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  <a:sym typeface="+mn-ea"/>
              </a:rPr>
              <a:t>==</a:t>
            </a:r>
            <a:r>
              <a:rPr lang="en-US" altLang="zh-CN" sz="2520" b="1" kern="100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  <a:sym typeface="+mn-ea"/>
              </a:rPr>
              <a:t>=</a:t>
            </a:r>
            <a:r>
              <a:rPr lang="pt-BR" altLang="zh-CN" sz="2520" b="1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  <a:sym typeface="+mn-ea"/>
              </a:rPr>
              <a:t>2HNO</a:t>
            </a:r>
            <a:r>
              <a:rPr lang="pt-BR" altLang="zh-CN" sz="2520" b="1" baseline="-30000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  <a:sym typeface="+mn-ea"/>
              </a:rPr>
              <a:t>3</a:t>
            </a:r>
            <a:r>
              <a:rPr lang="pt-BR" altLang="zh-CN" sz="2520" b="1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  <a:sym typeface="+mn-ea"/>
              </a:rPr>
              <a:t>+NO</a:t>
            </a:r>
            <a:r>
              <a:rPr lang="pt-BR" altLang="zh-CN" sz="2520" b="1" baseline="-30000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  <a:sym typeface="+mn-ea"/>
              </a:rPr>
              <a:t>                      </a:t>
            </a:r>
            <a:r>
              <a:rPr lang="zh-CN" altLang="zh-CN" sz="2520" b="1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  <a:sym typeface="+mn-ea"/>
              </a:rPr>
              <a:t>①</a:t>
            </a:r>
            <a:endParaRPr lang="pt-BR" altLang="zh-CN" sz="2520" b="1">
              <a:solidFill>
                <a:srgbClr val="00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pt-BR" altLang="zh-CN" sz="2520" b="1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  <a:sym typeface="+mn-ea"/>
              </a:rPr>
              <a:t>                           2NO+O</a:t>
            </a:r>
            <a:r>
              <a:rPr lang="pt-BR" altLang="zh-CN" sz="2520" b="1" baseline="-30000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  <a:sym typeface="+mn-ea"/>
              </a:rPr>
              <a:t>2</a:t>
            </a:r>
            <a:r>
              <a:rPr lang="en-US" altLang="zh-CN" sz="2520" b="1" kern="100" spc="-54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  <a:sym typeface="+mn-ea"/>
              </a:rPr>
              <a:t>==</a:t>
            </a:r>
            <a:r>
              <a:rPr lang="en-US" altLang="zh-CN" sz="2520" b="1" kern="100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  <a:sym typeface="+mn-ea"/>
              </a:rPr>
              <a:t>=</a:t>
            </a:r>
            <a:r>
              <a:rPr lang="pt-BR" altLang="zh-CN" sz="2520" b="1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  <a:sym typeface="+mn-ea"/>
              </a:rPr>
              <a:t>2NO</a:t>
            </a:r>
            <a:r>
              <a:rPr lang="pt-BR" altLang="zh-CN" sz="2520" b="1" baseline="-30000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  <a:sym typeface="+mn-ea"/>
              </a:rPr>
              <a:t>2</a:t>
            </a:r>
            <a:r>
              <a:rPr lang="zh-CN" altLang="pt-BR" sz="2520" b="1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  <a:sym typeface="+mn-ea"/>
              </a:rPr>
              <a:t> </a:t>
            </a:r>
            <a:r>
              <a:rPr lang="pt-BR" altLang="zh-CN" sz="2520" b="1" baseline="-30000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  <a:sym typeface="+mn-ea"/>
              </a:rPr>
              <a:t>                         </a:t>
            </a:r>
            <a:r>
              <a:rPr lang="zh-CN" altLang="pt-BR" sz="2520" b="1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  <a:sym typeface="+mn-ea"/>
              </a:rPr>
              <a:t>②</a:t>
            </a:r>
            <a:endParaRPr lang="zh-CN" altLang="en-US" sz="2520" b="1">
              <a:solidFill>
                <a:srgbClr val="000000"/>
              </a:solidFill>
              <a:latin typeface="Times New Roman" panose="02020503050405090304" pitchFamily="18" charset="0"/>
              <a:ea typeface="微软雅黑" pitchFamily="34" charset="-122"/>
              <a:cs typeface="Times New Roman" panose="0202050305040509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zh-CN" sz="2520" b="1">
                <a:solidFill>
                  <a:srgbClr val="FF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  <a:sym typeface="+mn-ea"/>
              </a:rPr>
              <a:t>①×</a:t>
            </a:r>
            <a:r>
              <a:rPr lang="en-US" altLang="zh-CN" sz="2520" b="1">
                <a:solidFill>
                  <a:srgbClr val="FF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  <a:sym typeface="+mn-ea"/>
              </a:rPr>
              <a:t>2+</a:t>
            </a:r>
            <a:r>
              <a:rPr lang="zh-CN" altLang="pt-BR" sz="2520" b="1">
                <a:solidFill>
                  <a:srgbClr val="FF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  <a:sym typeface="+mn-ea"/>
              </a:rPr>
              <a:t>②</a:t>
            </a:r>
            <a:r>
              <a:rPr lang="en-US" altLang="zh-CN" sz="2520" b="1">
                <a:solidFill>
                  <a:srgbClr val="FF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  <a:sym typeface="+mn-ea"/>
              </a:rPr>
              <a:t> </a:t>
            </a:r>
            <a:r>
              <a:rPr lang="zh-CN" altLang="pt-BR" sz="2520" b="1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  <a:sym typeface="+mn-ea"/>
              </a:rPr>
              <a:t>总的化学方程式为  </a:t>
            </a:r>
            <a:r>
              <a:rPr lang="pt-BR" altLang="zh-CN" sz="2520" b="1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4NO</a:t>
            </a:r>
            <a:r>
              <a:rPr lang="pt-BR" altLang="zh-CN" sz="2520" b="1" baseline="-30000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2</a:t>
            </a:r>
            <a:r>
              <a:rPr lang="pt-BR" altLang="zh-CN" sz="2520" b="1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+O</a:t>
            </a:r>
            <a:r>
              <a:rPr lang="pt-BR" altLang="zh-CN" sz="2520" b="1" baseline="-30000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2</a:t>
            </a:r>
            <a:r>
              <a:rPr lang="pt-BR" altLang="zh-CN" sz="2520" b="1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+2H</a:t>
            </a:r>
            <a:r>
              <a:rPr lang="pt-BR" altLang="zh-CN" sz="2520" b="1" baseline="-30000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2</a:t>
            </a:r>
            <a:r>
              <a:rPr lang="pt-BR" altLang="zh-CN" sz="2520" b="1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O</a:t>
            </a:r>
            <a:r>
              <a:rPr lang="en-US" altLang="zh-CN" sz="2520" b="1" kern="100" spc="-54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==</a:t>
            </a:r>
            <a:r>
              <a:rPr lang="en-US" altLang="zh-CN" sz="2520" b="1" kern="100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=</a:t>
            </a:r>
            <a:r>
              <a:rPr lang="pt-BR" altLang="zh-CN" sz="2520" b="1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4HNO</a:t>
            </a:r>
            <a:r>
              <a:rPr lang="pt-BR" altLang="zh-CN" sz="2520" b="1" baseline="-30000">
                <a:solidFill>
                  <a:srgbClr val="00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3</a:t>
            </a:r>
            <a:endParaRPr lang="zh-CN" altLang="pt-BR" sz="2520" b="1">
              <a:solidFill>
                <a:srgbClr val="000000"/>
              </a:solidFill>
              <a:latin typeface="Times New Roman" panose="02020503050405090304" pitchFamily="18" charset="0"/>
              <a:ea typeface="微软雅黑" pitchFamily="34" charset="-122"/>
              <a:cs typeface="Times New Roman" panose="02020503050405090304" pitchFamily="18" charset="0"/>
            </a:endParaRPr>
          </a:p>
        </p:txBody>
      </p:sp>
      <p:pic>
        <p:nvPicPr>
          <p:cNvPr id="1550339" name="Picture 3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86317" y="4772978"/>
            <a:ext cx="7485872" cy="1432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图片 2" descr="u=986909925,3854581031&amp;fm=26&amp;gp=0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574167" y="287465"/>
            <a:ext cx="1799082" cy="1349311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C0033787-0543-4A2D-9A88-99E01C6D94A9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292429" y="802891"/>
            <a:ext cx="3570208" cy="58105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氮的氧化物溶于水的计算</a:t>
            </a:r>
            <a:endParaRPr lang="zh-CN" altLang="en-US" sz="252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  <a:cs typeface="Times New Roman" panose="02020503050405090304" pitchFamily="18" charset="0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0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50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0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50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0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550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0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550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0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550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>
            <p:custDataLst>
              <p:tags r:id="rId1"/>
            </p:custDataLst>
          </p:nvPr>
        </p:nvSpPr>
        <p:spPr>
          <a:xfrm>
            <a:off x="609601" y="342901"/>
            <a:ext cx="514978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80" b="1">
                <a:latin typeface="微软雅黑" pitchFamily="34" charset="-122"/>
                <a:ea typeface="微软雅黑" pitchFamily="34" charset="-122"/>
              </a:rPr>
              <a:t>【课堂练习】</a:t>
            </a:r>
          </a:p>
        </p:txBody>
      </p:sp>
      <p:sp>
        <p:nvSpPr>
          <p:cNvPr id="4" name="矩形 3"/>
          <p:cNvSpPr/>
          <p:nvPr>
            <p:custDataLst>
              <p:tags r:id="rId2"/>
            </p:custDataLst>
          </p:nvPr>
        </p:nvSpPr>
        <p:spPr>
          <a:xfrm>
            <a:off x="1011494" y="1345534"/>
            <a:ext cx="10207960" cy="1588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ctr">
              <a:lnSpc>
                <a:spcPct val="150000"/>
              </a:lnSpc>
              <a:spcAft>
                <a:spcPct val="0"/>
              </a:spcAft>
            </a:pPr>
            <a:r>
              <a:rPr lang="en-US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1. </a:t>
            </a:r>
            <a:r>
              <a:rPr lang="zh-CN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如图所示的试管中装有</a:t>
            </a:r>
            <a:r>
              <a:rPr lang="en-US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12 mL NO</a:t>
            </a:r>
            <a:r>
              <a:rPr lang="zh-CN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，然后间歇缓慢地通入</a:t>
            </a:r>
            <a:r>
              <a:rPr lang="en-US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8 mLO</a:t>
            </a:r>
            <a:r>
              <a:rPr lang="en-US" altLang="zh-CN" sz="2160" kern="100" baseline="-250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2</a:t>
            </a:r>
            <a:r>
              <a:rPr lang="zh-CN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。有关最终状态的描述：</a:t>
            </a:r>
            <a:r>
              <a:rPr lang="en-US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①</a:t>
            </a:r>
            <a:r>
              <a:rPr lang="zh-CN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试管内气体呈红棕色，</a:t>
            </a:r>
            <a:r>
              <a:rPr lang="en-US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②</a:t>
            </a:r>
            <a:r>
              <a:rPr lang="zh-CN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试管内气体呈无色，</a:t>
            </a:r>
            <a:r>
              <a:rPr lang="en-US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③</a:t>
            </a:r>
            <a:r>
              <a:rPr lang="zh-CN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试管内液面不变，</a:t>
            </a:r>
            <a:r>
              <a:rPr lang="en-US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④</a:t>
            </a:r>
            <a:r>
              <a:rPr lang="zh-CN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试管内液面上升，</a:t>
            </a:r>
            <a:r>
              <a:rPr lang="en-US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⑤</a:t>
            </a:r>
            <a:r>
              <a:rPr lang="zh-CN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试管内气体是</a:t>
            </a:r>
            <a:r>
              <a:rPr lang="en-US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O</a:t>
            </a:r>
            <a:r>
              <a:rPr lang="en-US" altLang="zh-CN" sz="2160" kern="100" baseline="-250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2</a:t>
            </a:r>
            <a:r>
              <a:rPr lang="zh-CN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，</a:t>
            </a:r>
            <a:r>
              <a:rPr lang="en-US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⑥</a:t>
            </a:r>
            <a:r>
              <a:rPr lang="zh-CN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试管内气体是</a:t>
            </a:r>
            <a:r>
              <a:rPr lang="en-US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NO </a:t>
            </a:r>
            <a:r>
              <a:rPr lang="zh-CN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。其中正确的是</a:t>
            </a:r>
            <a:r>
              <a:rPr lang="en-US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(</a:t>
            </a:r>
            <a:r>
              <a:rPr lang="zh-CN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　　</a:t>
            </a:r>
            <a:r>
              <a:rPr lang="en-US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)</a:t>
            </a:r>
            <a:endParaRPr lang="zh-CN" altLang="zh-CN" sz="2160" kern="1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1" name="Picture 1"/>
          <p:cNvPicPr/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7893305" y="3270547"/>
            <a:ext cx="2337245" cy="155301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9744148" y="2342730"/>
            <a:ext cx="369012" cy="5909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ctr">
              <a:lnSpc>
                <a:spcPct val="150000"/>
              </a:lnSpc>
              <a:spcAft>
                <a:spcPct val="0"/>
              </a:spcAft>
            </a:pPr>
            <a:r>
              <a:rPr lang="en-US" altLang="zh-CN" sz="2160" kern="100" dirty="0">
                <a:solidFill>
                  <a:srgbClr val="FF0000"/>
                </a:solidFill>
                <a:latin typeface="Times New Roman" panose="02020503050405090304" pitchFamily="18" charset="0"/>
                <a:cs typeface="Times New Roman" panose="02020503050405090304" pitchFamily="18" charset="0"/>
              </a:rPr>
              <a:t>C</a:t>
            </a:r>
            <a:endParaRPr lang="zh-CN" altLang="zh-CN" sz="2160" kern="100" dirty="0">
              <a:solidFill>
                <a:srgbClr val="FF0000"/>
              </a:solidFill>
              <a:latin typeface="Calibri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>
            <p:custDataLst>
              <p:tags r:id="rId5"/>
            </p:custDataLst>
          </p:nvPr>
        </p:nvSpPr>
        <p:spPr>
          <a:xfrm>
            <a:off x="1086485" y="3127078"/>
            <a:ext cx="4434359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ctr">
              <a:lnSpc>
                <a:spcPct val="150000"/>
              </a:lnSpc>
              <a:spcAft>
                <a:spcPct val="0"/>
              </a:spcAft>
            </a:pPr>
            <a:r>
              <a:rPr lang="en-US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A</a:t>
            </a:r>
            <a:r>
              <a:rPr lang="zh-CN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．</a:t>
            </a:r>
            <a:r>
              <a:rPr lang="en-US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 ①③              B</a:t>
            </a:r>
            <a:r>
              <a:rPr lang="zh-CN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．</a:t>
            </a:r>
            <a:r>
              <a:rPr lang="en-US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 ②④⑤</a:t>
            </a:r>
            <a:endParaRPr lang="zh-CN" altLang="zh-CN" sz="2160" kern="100">
              <a:latin typeface="Times New Roman" panose="02020503050405090304" pitchFamily="18" charset="0"/>
              <a:ea typeface="微软雅黑" pitchFamily="34" charset="-122"/>
              <a:cs typeface="Times New Roman" panose="02020503050405090304" pitchFamily="18" charset="0"/>
            </a:endParaRPr>
          </a:p>
          <a:p>
            <a:pPr algn="just" fontAlgn="ctr">
              <a:lnSpc>
                <a:spcPct val="150000"/>
              </a:lnSpc>
              <a:spcAft>
                <a:spcPct val="0"/>
              </a:spcAft>
            </a:pPr>
            <a:r>
              <a:rPr lang="en-US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C</a:t>
            </a:r>
            <a:r>
              <a:rPr lang="zh-CN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．</a:t>
            </a:r>
            <a:r>
              <a:rPr lang="en-US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 ②④⑥          D</a:t>
            </a:r>
            <a:r>
              <a:rPr lang="zh-CN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．</a:t>
            </a:r>
            <a:r>
              <a:rPr lang="en-US" altLang="zh-CN" sz="2160" kern="100">
                <a:latin typeface="Times New Roman" panose="02020503050405090304" pitchFamily="18" charset="0"/>
                <a:ea typeface="微软雅黑" pitchFamily="34" charset="-122"/>
                <a:cs typeface="Times New Roman" panose="02020503050405090304" pitchFamily="18" charset="0"/>
              </a:rPr>
              <a:t> ②③⑤</a:t>
            </a:r>
            <a:endParaRPr lang="zh-CN" altLang="zh-CN" sz="2160" kern="100">
              <a:latin typeface="Times New Roman" panose="02020503050405090304" pitchFamily="18" charset="0"/>
              <a:ea typeface="微软雅黑" pitchFamily="34" charset="-122"/>
              <a:cs typeface="Times New Roman" panose="0202050305040509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文本框 108"/>
          <p:cNvSpPr txBox="1"/>
          <p:nvPr/>
        </p:nvSpPr>
        <p:spPr>
          <a:xfrm>
            <a:off x="96520" y="1195070"/>
            <a:ext cx="11176000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zh-CN" altLang="en-US" sz="3200" b="0" dirty="0">
                <a:latin typeface="宋体" charset="0"/>
                <a:cs typeface="宋体" charset="0"/>
              </a:rPr>
              <a:t>．将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10 mL</a:t>
            </a:r>
            <a:r>
              <a:rPr lang="zh-CN" altLang="en-US" sz="3200" b="0" dirty="0">
                <a:latin typeface="宋体" charset="0"/>
                <a:cs typeface="宋体" charset="0"/>
              </a:rPr>
              <a:t>充满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NO</a:t>
            </a:r>
            <a:r>
              <a:rPr lang="en-US" altLang="zh-CN" sz="3200" b="0" baseline="-25000" dirty="0"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zh-CN" altLang="en-US" sz="3200" b="0" dirty="0">
                <a:latin typeface="宋体" charset="0"/>
                <a:cs typeface="宋体" charset="0"/>
              </a:rPr>
              <a:t>和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O</a:t>
            </a:r>
            <a:r>
              <a:rPr lang="en-US" altLang="zh-CN" sz="3200" b="0" baseline="-25000" dirty="0"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zh-CN" altLang="en-US" sz="3200" b="0" dirty="0">
                <a:latin typeface="宋体" charset="0"/>
                <a:cs typeface="宋体" charset="0"/>
              </a:rPr>
              <a:t>的混合气体的试管，倒置在水槽中，反应停止后试管内剩余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2 mL</a:t>
            </a:r>
            <a:r>
              <a:rPr lang="zh-CN" altLang="en-US" sz="3200" b="0" dirty="0">
                <a:latin typeface="宋体" charset="0"/>
                <a:cs typeface="宋体" charset="0"/>
              </a:rPr>
              <a:t>的无色气体，求原混合气体中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NO</a:t>
            </a:r>
            <a:r>
              <a:rPr lang="en-US" altLang="zh-CN" sz="3200" b="0" baseline="-25000" dirty="0"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zh-CN" altLang="en-US" sz="3200" b="0" dirty="0">
                <a:latin typeface="宋体" charset="0"/>
                <a:cs typeface="宋体" charset="0"/>
              </a:rPr>
              <a:t>和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O</a:t>
            </a:r>
            <a:r>
              <a:rPr lang="en-US" altLang="zh-CN" sz="3200" b="0" baseline="-25000" dirty="0"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zh-CN" altLang="en-US" sz="3200" b="0" dirty="0">
                <a:latin typeface="宋体" charset="0"/>
                <a:cs typeface="宋体" charset="0"/>
              </a:rPr>
              <a:t>各多少毫升</a:t>
            </a:r>
            <a:endParaRPr lang="zh-CN" altLang="en-US" sz="3200" dirty="0"/>
          </a:p>
        </p:txBody>
      </p:sp>
      <p:sp>
        <p:nvSpPr>
          <p:cNvPr id="2" name="文本框 1"/>
          <p:cNvSpPr txBox="1"/>
          <p:nvPr/>
        </p:nvSpPr>
        <p:spPr>
          <a:xfrm>
            <a:off x="96520" y="2883535"/>
            <a:ext cx="10615295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algn="l"/>
            <a:endParaRPr lang="zh-CN" altLang="en-US" sz="2400" dirty="0"/>
          </a:p>
        </p:txBody>
      </p:sp>
    </p:spTree>
    <p:custDataLst>
      <p:tags r:id="rId1"/>
    </p:custData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87095" y="1511935"/>
            <a:ext cx="10680700" cy="3538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algn="l"/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3</a:t>
            </a:r>
            <a:r>
              <a:rPr lang="zh-CN" altLang="en-US" sz="3200" b="0" dirty="0">
                <a:latin typeface="宋体" charset="0"/>
                <a:cs typeface="宋体" charset="0"/>
              </a:rPr>
              <a:t>．同温同压下，在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3</a:t>
            </a:r>
            <a:r>
              <a:rPr lang="zh-CN" altLang="en-US" sz="3200" b="0" dirty="0">
                <a:latin typeface="宋体" charset="0"/>
                <a:cs typeface="宋体" charset="0"/>
              </a:rPr>
              <a:t>支相同体积的试管中分别充有等体积混合的两种气体，它们是</a:t>
            </a:r>
            <a:r>
              <a:rPr lang="en-US" altLang="zh-CN" sz="3200" b="0" dirty="0">
                <a:latin typeface="宋体" charset="0"/>
                <a:cs typeface="宋体" charset="0"/>
              </a:rPr>
              <a:t>①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NO</a:t>
            </a:r>
            <a:r>
              <a:rPr lang="zh-CN" altLang="en-US" sz="3200" b="0" dirty="0">
                <a:latin typeface="宋体" charset="0"/>
                <a:cs typeface="宋体" charset="0"/>
              </a:rPr>
              <a:t>和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NO</a:t>
            </a:r>
            <a:r>
              <a:rPr lang="en-US" altLang="zh-CN" sz="3200" b="0" baseline="-25000" dirty="0"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zh-CN" altLang="en-US" sz="3200" b="0" dirty="0">
                <a:latin typeface="宋体" charset="0"/>
                <a:cs typeface="宋体" charset="0"/>
              </a:rPr>
              <a:t>，</a:t>
            </a:r>
            <a:r>
              <a:rPr lang="en-US" altLang="zh-CN" sz="3200" b="0" dirty="0">
                <a:latin typeface="宋体" charset="0"/>
                <a:cs typeface="宋体" charset="0"/>
              </a:rPr>
              <a:t>②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NO</a:t>
            </a:r>
            <a:r>
              <a:rPr lang="en-US" altLang="zh-CN" sz="3200" b="0" baseline="-25000" dirty="0"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zh-CN" altLang="en-US" sz="3200" b="0" dirty="0">
                <a:latin typeface="宋体" charset="0"/>
                <a:cs typeface="宋体" charset="0"/>
              </a:rPr>
              <a:t>和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O</a:t>
            </a:r>
            <a:r>
              <a:rPr lang="en-US" altLang="zh-CN" sz="3200" b="0" baseline="-25000" dirty="0"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zh-CN" altLang="en-US" sz="3200" b="0" dirty="0">
                <a:latin typeface="宋体" charset="0"/>
                <a:cs typeface="宋体" charset="0"/>
              </a:rPr>
              <a:t>，</a:t>
            </a:r>
            <a:r>
              <a:rPr lang="en-US" altLang="zh-CN" sz="3200" b="0" dirty="0">
                <a:latin typeface="宋体" charset="0"/>
                <a:cs typeface="宋体" charset="0"/>
              </a:rPr>
              <a:t>③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NO</a:t>
            </a:r>
            <a:r>
              <a:rPr lang="zh-CN" altLang="en-US" sz="3200" b="0" dirty="0">
                <a:latin typeface="宋体" charset="0"/>
                <a:cs typeface="宋体" charset="0"/>
              </a:rPr>
              <a:t>和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N</a:t>
            </a:r>
            <a:r>
              <a:rPr lang="en-US" altLang="zh-CN" sz="3200" b="0" baseline="-25000" dirty="0"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zh-CN" altLang="en-US" sz="3200" b="0" dirty="0">
                <a:latin typeface="宋体" charset="0"/>
                <a:cs typeface="宋体" charset="0"/>
              </a:rPr>
              <a:t>。现将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3</a:t>
            </a:r>
            <a:r>
              <a:rPr lang="zh-CN" altLang="en-US" sz="3200" b="0" dirty="0">
                <a:latin typeface="宋体" charset="0"/>
                <a:cs typeface="宋体" charset="0"/>
              </a:rPr>
              <a:t>支试管均倒置于水槽中，充分反应后，试管中剩余气体的体积分别为</a:t>
            </a:r>
            <a:r>
              <a:rPr lang="en-US" altLang="zh-CN" sz="3200" b="0" i="1" dirty="0">
                <a:latin typeface="Times New Roman" panose="02020503050405090304" charset="0"/>
                <a:cs typeface="Times New Roman" panose="02020503050405090304" charset="0"/>
              </a:rPr>
              <a:t>V</a:t>
            </a:r>
            <a:r>
              <a:rPr lang="en-US" altLang="zh-CN" sz="3200" b="0" baseline="-25000" dirty="0">
                <a:latin typeface="Times New Roman" panose="02020503050405090304" charset="0"/>
                <a:cs typeface="Times New Roman" panose="02020503050405090304" charset="0"/>
              </a:rPr>
              <a:t>1</a:t>
            </a:r>
            <a:r>
              <a:rPr lang="zh-CN" altLang="en-US" sz="3200" b="0" dirty="0">
                <a:latin typeface="宋体" charset="0"/>
                <a:cs typeface="宋体" charset="0"/>
              </a:rPr>
              <a:t>、</a:t>
            </a:r>
            <a:r>
              <a:rPr lang="en-US" altLang="zh-CN" sz="3200" b="0" i="1" dirty="0">
                <a:latin typeface="Times New Roman" panose="02020503050405090304" charset="0"/>
                <a:cs typeface="Times New Roman" panose="02020503050405090304" charset="0"/>
              </a:rPr>
              <a:t>V</a:t>
            </a:r>
            <a:r>
              <a:rPr lang="en-US" altLang="zh-CN" sz="3200" b="0" baseline="-25000" dirty="0"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zh-CN" altLang="en-US" sz="3200" b="0" dirty="0">
                <a:latin typeface="宋体" charset="0"/>
                <a:cs typeface="宋体" charset="0"/>
              </a:rPr>
              <a:t>、</a:t>
            </a:r>
            <a:r>
              <a:rPr lang="en-US" altLang="zh-CN" sz="3200" b="0" i="1" dirty="0">
                <a:latin typeface="Times New Roman" panose="02020503050405090304" charset="0"/>
                <a:cs typeface="Times New Roman" panose="02020503050405090304" charset="0"/>
              </a:rPr>
              <a:t>V</a:t>
            </a:r>
            <a:r>
              <a:rPr lang="en-US" altLang="zh-CN" sz="3200" b="0" baseline="-25000" dirty="0">
                <a:latin typeface="Times New Roman" panose="02020503050405090304" charset="0"/>
                <a:cs typeface="Times New Roman" panose="02020503050405090304" charset="0"/>
              </a:rPr>
              <a:t>3</a:t>
            </a:r>
            <a:r>
              <a:rPr lang="zh-CN" altLang="en-US" sz="3200" b="0" dirty="0">
                <a:latin typeface="宋体" charset="0"/>
                <a:cs typeface="宋体" charset="0"/>
              </a:rPr>
              <a:t>，</a:t>
            </a:r>
          </a:p>
          <a:p>
            <a:pPr marL="0" indent="0" algn="l"/>
            <a:r>
              <a:rPr lang="zh-CN" altLang="en-US" sz="3200" b="0" dirty="0">
                <a:latin typeface="宋体" charset="0"/>
                <a:cs typeface="宋体" charset="0"/>
              </a:rPr>
              <a:t>则下列关系正确的是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(</a:t>
            </a:r>
            <a:r>
              <a:rPr lang="zh-CN" altLang="en-US" sz="3200" b="0" dirty="0">
                <a:latin typeface="宋体" charset="0"/>
                <a:cs typeface="宋体" charset="0"/>
              </a:rPr>
              <a:t>　　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)</a:t>
            </a:r>
          </a:p>
          <a:p>
            <a:pPr marL="0" indent="0" algn="l"/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A</a:t>
            </a:r>
            <a:r>
              <a:rPr lang="zh-CN" altLang="en-US" sz="3200" b="0" dirty="0">
                <a:latin typeface="宋体" charset="0"/>
                <a:cs typeface="宋体" charset="0"/>
              </a:rPr>
              <a:t>．</a:t>
            </a:r>
            <a:r>
              <a:rPr lang="en-US" altLang="zh-CN" sz="3200" b="0" i="1" dirty="0">
                <a:latin typeface="Times New Roman" panose="02020503050405090304" charset="0"/>
                <a:cs typeface="Times New Roman" panose="02020503050405090304" charset="0"/>
              </a:rPr>
              <a:t>V</a:t>
            </a:r>
            <a:r>
              <a:rPr lang="en-US" altLang="zh-CN" sz="3200" b="0" baseline="-25000" dirty="0">
                <a:latin typeface="Times New Roman" panose="02020503050405090304" charset="0"/>
                <a:cs typeface="Times New Roman" panose="02020503050405090304" charset="0"/>
              </a:rPr>
              <a:t>1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&gt;</a:t>
            </a:r>
            <a:r>
              <a:rPr lang="en-US" altLang="zh-CN" sz="3200" b="0" i="1" dirty="0">
                <a:latin typeface="Times New Roman" panose="02020503050405090304" charset="0"/>
                <a:cs typeface="Times New Roman" panose="02020503050405090304" charset="0"/>
              </a:rPr>
              <a:t>V</a:t>
            </a:r>
            <a:r>
              <a:rPr lang="en-US" altLang="zh-CN" sz="3200" b="0" baseline="-25000" dirty="0"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&gt;</a:t>
            </a:r>
            <a:r>
              <a:rPr lang="en-US" altLang="zh-CN" sz="3200" b="0" i="1" dirty="0">
                <a:latin typeface="Times New Roman" panose="02020503050405090304" charset="0"/>
                <a:cs typeface="Times New Roman" panose="02020503050405090304" charset="0"/>
              </a:rPr>
              <a:t>V</a:t>
            </a:r>
            <a:r>
              <a:rPr lang="en-US" altLang="zh-CN" sz="3200" b="0" baseline="-25000" dirty="0">
                <a:latin typeface="Times New Roman" panose="02020503050405090304" charset="0"/>
                <a:cs typeface="Times New Roman" panose="02020503050405090304" charset="0"/>
              </a:rPr>
              <a:t>3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  B</a:t>
            </a:r>
            <a:r>
              <a:rPr lang="zh-CN" altLang="en-US" sz="3200" b="0" dirty="0">
                <a:latin typeface="宋体" charset="0"/>
                <a:cs typeface="宋体" charset="0"/>
              </a:rPr>
              <a:t>．</a:t>
            </a:r>
            <a:r>
              <a:rPr lang="en-US" altLang="zh-CN" sz="3200" b="0" i="1" dirty="0">
                <a:latin typeface="Times New Roman" panose="02020503050405090304" charset="0"/>
                <a:cs typeface="Times New Roman" panose="02020503050405090304" charset="0"/>
              </a:rPr>
              <a:t>V</a:t>
            </a:r>
            <a:r>
              <a:rPr lang="en-US" altLang="zh-CN" sz="3200" b="0" baseline="-25000" dirty="0">
                <a:latin typeface="Times New Roman" panose="02020503050405090304" charset="0"/>
                <a:cs typeface="Times New Roman" panose="02020503050405090304" charset="0"/>
              </a:rPr>
              <a:t>1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&gt;</a:t>
            </a:r>
            <a:r>
              <a:rPr lang="en-US" altLang="zh-CN" sz="3200" b="0" i="1" dirty="0">
                <a:latin typeface="Times New Roman" panose="02020503050405090304" charset="0"/>
                <a:cs typeface="Times New Roman" panose="02020503050405090304" charset="0"/>
              </a:rPr>
              <a:t>V</a:t>
            </a:r>
            <a:r>
              <a:rPr lang="en-US" altLang="zh-CN" sz="3200" b="0" baseline="-25000" dirty="0">
                <a:latin typeface="Times New Roman" panose="02020503050405090304" charset="0"/>
                <a:cs typeface="Times New Roman" panose="02020503050405090304" charset="0"/>
              </a:rPr>
              <a:t>3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&gt;</a:t>
            </a:r>
            <a:r>
              <a:rPr lang="en-US" altLang="zh-CN" sz="3200" b="0" i="1" dirty="0">
                <a:latin typeface="Times New Roman" panose="02020503050405090304" charset="0"/>
                <a:cs typeface="Times New Roman" panose="02020503050405090304" charset="0"/>
              </a:rPr>
              <a:t>V</a:t>
            </a:r>
            <a:r>
              <a:rPr lang="en-US" altLang="zh-CN" sz="3200" b="0" baseline="-25000" dirty="0"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en-US" altLang="zh-CN" sz="3200" b="0" baseline="-25000" dirty="0">
                <a:latin typeface="宋体" charset="0"/>
                <a:cs typeface="宋体" charset="0"/>
              </a:rPr>
              <a:t>    </a:t>
            </a:r>
          </a:p>
          <a:p>
            <a:pPr marL="0" indent="0" algn="l"/>
            <a:r>
              <a:rPr lang="en-US" altLang="zh-CN" sz="3200" b="0" baseline="-25000" dirty="0">
                <a:latin typeface="宋体" charset="0"/>
                <a:cs typeface="宋体" charset="0"/>
              </a:rPr>
              <a:t> 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C</a:t>
            </a:r>
            <a:r>
              <a:rPr lang="zh-CN" altLang="en-US" sz="3200" b="0" dirty="0">
                <a:latin typeface="宋体" charset="0"/>
                <a:cs typeface="宋体" charset="0"/>
              </a:rPr>
              <a:t>．</a:t>
            </a:r>
            <a:r>
              <a:rPr lang="en-US" altLang="zh-CN" sz="3200" b="0" i="1" dirty="0">
                <a:latin typeface="Times New Roman" panose="02020503050405090304" charset="0"/>
                <a:cs typeface="Times New Roman" panose="02020503050405090304" charset="0"/>
              </a:rPr>
              <a:t>V</a:t>
            </a:r>
            <a:r>
              <a:rPr lang="en-US" altLang="zh-CN" sz="3200" b="0" baseline="-25000" dirty="0">
                <a:latin typeface="Times New Roman" panose="02020503050405090304" charset="0"/>
                <a:cs typeface="Times New Roman" panose="02020503050405090304" charset="0"/>
              </a:rPr>
              <a:t>2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&gt;</a:t>
            </a:r>
            <a:r>
              <a:rPr lang="en-US" altLang="zh-CN" sz="3200" b="0" i="1" dirty="0">
                <a:latin typeface="Times New Roman" panose="02020503050405090304" charset="0"/>
                <a:cs typeface="Times New Roman" panose="02020503050405090304" charset="0"/>
              </a:rPr>
              <a:t>V</a:t>
            </a:r>
            <a:r>
              <a:rPr lang="en-US" altLang="zh-CN" sz="3200" b="0" baseline="-25000" dirty="0">
                <a:latin typeface="Times New Roman" panose="02020503050405090304" charset="0"/>
                <a:cs typeface="Times New Roman" panose="02020503050405090304" charset="0"/>
              </a:rPr>
              <a:t>3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&gt;</a:t>
            </a:r>
            <a:r>
              <a:rPr lang="en-US" altLang="zh-CN" sz="3200" b="0" i="1" dirty="0">
                <a:latin typeface="Times New Roman" panose="02020503050405090304" charset="0"/>
                <a:cs typeface="Times New Roman" panose="02020503050405090304" charset="0"/>
              </a:rPr>
              <a:t>V</a:t>
            </a:r>
            <a:r>
              <a:rPr lang="en-US" altLang="zh-CN" sz="3200" b="0" baseline="-25000" dirty="0">
                <a:latin typeface="Times New Roman" panose="02020503050405090304" charset="0"/>
                <a:cs typeface="Times New Roman" panose="02020503050405090304" charset="0"/>
              </a:rPr>
              <a:t>1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  D</a:t>
            </a:r>
            <a:r>
              <a:rPr lang="zh-CN" altLang="en-US" sz="3200" b="0" dirty="0">
                <a:latin typeface="宋体" charset="0"/>
                <a:cs typeface="宋体" charset="0"/>
              </a:rPr>
              <a:t>．</a:t>
            </a:r>
            <a:r>
              <a:rPr lang="en-US" altLang="zh-CN" sz="3200" b="0" i="1" dirty="0">
                <a:latin typeface="Times New Roman" panose="02020503050405090304" charset="0"/>
                <a:cs typeface="Times New Roman" panose="02020503050405090304" charset="0"/>
              </a:rPr>
              <a:t>V</a:t>
            </a:r>
            <a:r>
              <a:rPr lang="en-US" altLang="zh-CN" sz="3200" b="0" baseline="-25000" dirty="0">
                <a:latin typeface="Times New Roman" panose="02020503050405090304" charset="0"/>
                <a:cs typeface="Times New Roman" panose="02020503050405090304" charset="0"/>
              </a:rPr>
              <a:t>3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&gt;</a:t>
            </a:r>
            <a:r>
              <a:rPr lang="en-US" altLang="zh-CN" sz="3200" b="0" i="1" dirty="0">
                <a:latin typeface="Times New Roman" panose="02020503050405090304" charset="0"/>
                <a:cs typeface="Times New Roman" panose="02020503050405090304" charset="0"/>
              </a:rPr>
              <a:t>V</a:t>
            </a:r>
            <a:r>
              <a:rPr lang="en-US" altLang="zh-CN" sz="3200" b="0" baseline="-25000" dirty="0">
                <a:latin typeface="Times New Roman" panose="02020503050405090304" charset="0"/>
                <a:cs typeface="Times New Roman" panose="02020503050405090304" charset="0"/>
              </a:rPr>
              <a:t>1</a:t>
            </a:r>
            <a:r>
              <a:rPr lang="en-US" altLang="zh-CN" sz="3200" b="0" dirty="0">
                <a:latin typeface="Times New Roman" panose="02020503050405090304" charset="0"/>
                <a:cs typeface="Times New Roman" panose="02020503050405090304" charset="0"/>
              </a:rPr>
              <a:t>&gt;</a:t>
            </a:r>
            <a:r>
              <a:rPr lang="en-US" altLang="zh-CN" sz="3200" b="0" i="1" dirty="0">
                <a:latin typeface="Times New Roman" panose="02020503050405090304" charset="0"/>
                <a:cs typeface="Times New Roman" panose="02020503050405090304" charset="0"/>
              </a:rPr>
              <a:t>V</a:t>
            </a:r>
            <a:r>
              <a:rPr lang="en-US" altLang="zh-CN" sz="3200" b="0" baseline="-25000" dirty="0">
                <a:latin typeface="Times New Roman" panose="02020503050405090304" charset="0"/>
                <a:cs typeface="Times New Roman" panose="02020503050405090304" charset="0"/>
              </a:rPr>
              <a:t>2</a:t>
            </a:r>
            <a:endParaRPr lang="zh-CN" altLang="en-US" sz="3200" dirty="0"/>
          </a:p>
        </p:txBody>
      </p:sp>
      <p:sp>
        <p:nvSpPr>
          <p:cNvPr id="12" name="文本框 11"/>
          <p:cNvSpPr txBox="1"/>
          <p:nvPr/>
        </p:nvSpPr>
        <p:spPr>
          <a:xfrm>
            <a:off x="4863465" y="3375025"/>
            <a:ext cx="85661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</a:rPr>
              <a:t>D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1.7601 Service Pack 1"/>
  <p:tag name="AS_RELEASE_DATE" val="2020.05.14"/>
  <p:tag name="AS_TITLE" val="Aspose.Slides for .NET 4.0 Client Profile"/>
  <p:tag name="AS_VERSION" val="20.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7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7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7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7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7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3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5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4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6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7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9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3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4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3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6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7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8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9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6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8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9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2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4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5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6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7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1856</Words>
  <Application>Microsoft Office PowerPoint</Application>
  <PresentationFormat>宽屏</PresentationFormat>
  <Paragraphs>119</Paragraphs>
  <Slides>19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8" baseType="lpstr">
      <vt:lpstr>华文中宋</vt:lpstr>
      <vt:lpstr>锐字逼格锐线粗体简2.0</vt:lpstr>
      <vt:lpstr>思源黑体旧字形 Light</vt:lpstr>
      <vt:lpstr>宋体</vt:lpstr>
      <vt:lpstr>微软雅黑</vt:lpstr>
      <vt:lpstr>Arial</vt:lpstr>
      <vt:lpstr>Calibri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rbm.xkw.com</dc:creator>
  <cp:lastModifiedBy>李 德源</cp:lastModifiedBy>
  <cp:revision>10</cp:revision>
  <cp:lastPrinted>2020-12-01T16:42:26Z</cp:lastPrinted>
  <dcterms:created xsi:type="dcterms:W3CDTF">2020-12-01T16:42:26Z</dcterms:created>
  <dcterms:modified xsi:type="dcterms:W3CDTF">2021-01-31T08:59:44Z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